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4"/>
  </p:sldMasterIdLst>
  <p:notesMasterIdLst>
    <p:notesMasterId r:id="rId22"/>
  </p:notesMasterIdLst>
  <p:sldIdLst>
    <p:sldId id="257" r:id="rId5"/>
    <p:sldId id="265" r:id="rId6"/>
    <p:sldId id="259" r:id="rId7"/>
    <p:sldId id="261" r:id="rId8"/>
    <p:sldId id="256" r:id="rId9"/>
    <p:sldId id="262" r:id="rId10"/>
    <p:sldId id="263" r:id="rId11"/>
    <p:sldId id="264" r:id="rId12"/>
    <p:sldId id="266" r:id="rId13"/>
    <p:sldId id="267" r:id="rId14"/>
    <p:sldId id="268" r:id="rId15"/>
    <p:sldId id="269" r:id="rId16"/>
    <p:sldId id="270" r:id="rId17"/>
    <p:sldId id="271" r:id="rId18"/>
    <p:sldId id="272" r:id="rId19"/>
    <p:sldId id="273" r:id="rId20"/>
    <p:sldId id="274" r:id="rId2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slide" Target="slides/slide14.xml" /><Relationship Id="rId26" Type="http://schemas.openxmlformats.org/officeDocument/2006/relationships/tableStyles" Target="tableStyles.xml" /><Relationship Id="rId3" Type="http://schemas.openxmlformats.org/officeDocument/2006/relationships/customXml" Target="../customXml/item3.xml" /><Relationship Id="rId21" Type="http://schemas.openxmlformats.org/officeDocument/2006/relationships/slide" Target="slides/slide17.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5" Type="http://schemas.openxmlformats.org/officeDocument/2006/relationships/theme" Target="theme/theme1.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slide" Target="slides/slide16.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24" Type="http://schemas.openxmlformats.org/officeDocument/2006/relationships/viewProps" Target="viewProps.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presProps" Target="presProps.xml" /><Relationship Id="rId10" Type="http://schemas.openxmlformats.org/officeDocument/2006/relationships/slide" Target="slides/slide6.xml" /><Relationship Id="rId19" Type="http://schemas.openxmlformats.org/officeDocument/2006/relationships/slide" Target="slides/slide15.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09A51B-E94D-4944-93F7-8E2778D1E255}" type="datetimeFigureOut">
              <a:rPr lang="es-MX" smtClean="0"/>
              <a:t>09/09/2024</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27FB19-DFBA-4D40-BA34-077241C6C459}" type="slidenum">
              <a:rPr lang="es-MX" smtClean="0"/>
              <a:t>‹Nº›</a:t>
            </a:fld>
            <a:endParaRPr lang="es-MX"/>
          </a:p>
        </p:txBody>
      </p:sp>
    </p:spTree>
    <p:extLst>
      <p:ext uri="{BB962C8B-B14F-4D97-AF65-F5344CB8AC3E}">
        <p14:creationId xmlns:p14="http://schemas.microsoft.com/office/powerpoint/2010/main" val="1865163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9"/>
        <p:cNvGrpSpPr/>
        <p:nvPr/>
      </p:nvGrpSpPr>
      <p:grpSpPr>
        <a:xfrm>
          <a:off x="0" y="0"/>
          <a:ext cx="0" cy="0"/>
          <a:chOff x="0" y="0"/>
          <a:chExt cx="0" cy="0"/>
        </a:xfrm>
      </p:grpSpPr>
      <p:sp>
        <p:nvSpPr>
          <p:cNvPr id="1070" name="Google Shape;1070;g99f2f57a71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1" name="Google Shape;1071;g99f2f57a71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3808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9"/>
        <p:cNvGrpSpPr/>
        <p:nvPr/>
      </p:nvGrpSpPr>
      <p:grpSpPr>
        <a:xfrm>
          <a:off x="0" y="0"/>
          <a:ext cx="0" cy="0"/>
          <a:chOff x="0" y="0"/>
          <a:chExt cx="0" cy="0"/>
        </a:xfrm>
      </p:grpSpPr>
      <p:sp>
        <p:nvSpPr>
          <p:cNvPr id="1070" name="Google Shape;1070;g99f2f57a71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1" name="Google Shape;1071;g99f2f57a71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835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9"/>
        <p:cNvGrpSpPr/>
        <p:nvPr/>
      </p:nvGrpSpPr>
      <p:grpSpPr>
        <a:xfrm>
          <a:off x="0" y="0"/>
          <a:ext cx="0" cy="0"/>
          <a:chOff x="0" y="0"/>
          <a:chExt cx="0" cy="0"/>
        </a:xfrm>
      </p:grpSpPr>
      <p:sp>
        <p:nvSpPr>
          <p:cNvPr id="1070" name="Google Shape;1070;g99f2f57a71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1" name="Google Shape;1071;g99f2f57a71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8234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c0a3bf06c1_1_4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5" name="Google Shape;1045;gc0a3bf06c1_1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2709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175CB7-7CC5-4C99-860B-FB2ED6612486}" type="datetimeFigureOut">
              <a:rPr lang="es-MX" smtClean="0"/>
              <a:t>09/09/2024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C5949CA-57B9-4299-B9BB-36E456D98008}" type="slidenum">
              <a:rPr lang="es-MX" smtClean="0"/>
              <a:t>‹Nº›</a:t>
            </a:fld>
            <a:endParaRPr lang="es-MX"/>
          </a:p>
        </p:txBody>
      </p:sp>
    </p:spTree>
    <p:extLst>
      <p:ext uri="{BB962C8B-B14F-4D97-AF65-F5344CB8AC3E}">
        <p14:creationId xmlns:p14="http://schemas.microsoft.com/office/powerpoint/2010/main" val="3124733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6175CB7-7CC5-4C99-860B-FB2ED6612486}" type="datetimeFigureOut">
              <a:rPr lang="es-MX" smtClean="0"/>
              <a:t>09/09/2024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C5949CA-57B9-4299-B9BB-36E456D98008}" type="slidenum">
              <a:rPr lang="es-MX" smtClean="0"/>
              <a:t>‹Nº›</a:t>
            </a:fld>
            <a:endParaRPr lang="es-MX"/>
          </a:p>
        </p:txBody>
      </p:sp>
    </p:spTree>
    <p:extLst>
      <p:ext uri="{BB962C8B-B14F-4D97-AF65-F5344CB8AC3E}">
        <p14:creationId xmlns:p14="http://schemas.microsoft.com/office/powerpoint/2010/main" val="3437619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66175CB7-7CC5-4C99-860B-FB2ED6612486}" type="datetimeFigureOut">
              <a:rPr lang="es-MX" smtClean="0"/>
              <a:t>09/09/2024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C5949CA-57B9-4299-B9BB-36E456D98008}" type="slidenum">
              <a:rPr lang="es-MX" smtClean="0"/>
              <a:t>‹Nº›</a:t>
            </a:fld>
            <a:endParaRPr lang="es-MX"/>
          </a:p>
        </p:txBody>
      </p:sp>
    </p:spTree>
    <p:extLst>
      <p:ext uri="{BB962C8B-B14F-4D97-AF65-F5344CB8AC3E}">
        <p14:creationId xmlns:p14="http://schemas.microsoft.com/office/powerpoint/2010/main" val="4212499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6175CB7-7CC5-4C99-860B-FB2ED6612486}" type="datetimeFigureOut">
              <a:rPr lang="es-MX" smtClean="0"/>
              <a:t>09/09/2024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C5949CA-57B9-4299-B9BB-36E456D98008}" type="slidenum">
              <a:rPr lang="es-MX" smtClean="0"/>
              <a:t>‹Nº›</a:t>
            </a:fld>
            <a:endParaRPr lang="es-MX"/>
          </a:p>
        </p:txBody>
      </p:sp>
    </p:spTree>
    <p:extLst>
      <p:ext uri="{BB962C8B-B14F-4D97-AF65-F5344CB8AC3E}">
        <p14:creationId xmlns:p14="http://schemas.microsoft.com/office/powerpoint/2010/main" val="77555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6175CB7-7CC5-4C99-860B-FB2ED6612486}" type="datetimeFigureOut">
              <a:rPr lang="es-MX" smtClean="0"/>
              <a:t>09/09/2024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4C5949CA-57B9-4299-B9BB-36E456D98008}" type="slidenum">
              <a:rPr lang="es-MX" smtClean="0"/>
              <a:t>‹Nº›</a:t>
            </a:fld>
            <a:endParaRPr lang="es-MX"/>
          </a:p>
        </p:txBody>
      </p:sp>
    </p:spTree>
    <p:extLst>
      <p:ext uri="{BB962C8B-B14F-4D97-AF65-F5344CB8AC3E}">
        <p14:creationId xmlns:p14="http://schemas.microsoft.com/office/powerpoint/2010/main" val="1438638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6175CB7-7CC5-4C99-860B-FB2ED6612486}" type="datetimeFigureOut">
              <a:rPr lang="es-MX" smtClean="0"/>
              <a:t>09/09/2024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C5949CA-57B9-4299-B9BB-36E456D98008}" type="slidenum">
              <a:rPr lang="es-MX" smtClean="0"/>
              <a:t>‹Nº›</a:t>
            </a:fld>
            <a:endParaRPr lang="es-MX"/>
          </a:p>
        </p:txBody>
      </p:sp>
    </p:spTree>
    <p:extLst>
      <p:ext uri="{BB962C8B-B14F-4D97-AF65-F5344CB8AC3E}">
        <p14:creationId xmlns:p14="http://schemas.microsoft.com/office/powerpoint/2010/main" val="3074003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175CB7-7CC5-4C99-860B-FB2ED6612486}" type="datetimeFigureOut">
              <a:rPr lang="es-MX" smtClean="0"/>
              <a:t>09/09/2024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4C5949CA-57B9-4299-B9BB-36E456D98008}" type="slidenum">
              <a:rPr lang="es-MX" smtClean="0"/>
              <a:t>‹Nº›</a:t>
            </a:fld>
            <a:endParaRPr lang="es-MX"/>
          </a:p>
        </p:txBody>
      </p:sp>
    </p:spTree>
    <p:extLst>
      <p:ext uri="{BB962C8B-B14F-4D97-AF65-F5344CB8AC3E}">
        <p14:creationId xmlns:p14="http://schemas.microsoft.com/office/powerpoint/2010/main" val="1281280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66175CB7-7CC5-4C99-860B-FB2ED6612486}" type="datetimeFigureOut">
              <a:rPr lang="es-MX" smtClean="0"/>
              <a:t>09/09/2024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C5949CA-57B9-4299-B9BB-36E456D98008}" type="slidenum">
              <a:rPr lang="es-MX" smtClean="0"/>
              <a:t>‹Nº›</a:t>
            </a:fld>
            <a:endParaRPr lang="es-MX"/>
          </a:p>
        </p:txBody>
      </p:sp>
    </p:spTree>
    <p:extLst>
      <p:ext uri="{BB962C8B-B14F-4D97-AF65-F5344CB8AC3E}">
        <p14:creationId xmlns:p14="http://schemas.microsoft.com/office/powerpoint/2010/main" val="251465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66175CB7-7CC5-4C99-860B-FB2ED6612486}" type="datetimeFigureOut">
              <a:rPr lang="es-MX" smtClean="0"/>
              <a:t>09/09/2024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C5949CA-57B9-4299-B9BB-36E456D98008}" type="slidenum">
              <a:rPr lang="es-MX" smtClean="0"/>
              <a:t>‹Nº›</a:t>
            </a:fld>
            <a:endParaRPr lang="es-MX"/>
          </a:p>
        </p:txBody>
      </p:sp>
    </p:spTree>
    <p:extLst>
      <p:ext uri="{BB962C8B-B14F-4D97-AF65-F5344CB8AC3E}">
        <p14:creationId xmlns:p14="http://schemas.microsoft.com/office/powerpoint/2010/main" val="3514814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66175CB7-7CC5-4C99-860B-FB2ED6612486}" type="datetimeFigureOut">
              <a:rPr lang="es-MX" smtClean="0"/>
              <a:t>09/09/2024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C5949CA-57B9-4299-B9BB-36E456D98008}" type="slidenum">
              <a:rPr lang="es-MX" smtClean="0"/>
              <a:t>‹Nº›</a:t>
            </a:fld>
            <a:endParaRPr lang="es-MX"/>
          </a:p>
        </p:txBody>
      </p:sp>
    </p:spTree>
    <p:extLst>
      <p:ext uri="{BB962C8B-B14F-4D97-AF65-F5344CB8AC3E}">
        <p14:creationId xmlns:p14="http://schemas.microsoft.com/office/powerpoint/2010/main" val="1045250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66175CB7-7CC5-4C99-860B-FB2ED6612486}" type="datetimeFigureOut">
              <a:rPr lang="es-MX" smtClean="0"/>
              <a:t>09/09/2024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C5949CA-57B9-4299-B9BB-36E456D98008}" type="slidenum">
              <a:rPr lang="es-MX" smtClean="0"/>
              <a:t>‹Nº›</a:t>
            </a:fld>
            <a:endParaRPr lang="es-MX"/>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29828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66175CB7-7CC5-4C99-860B-FB2ED6612486}" type="datetimeFigureOut">
              <a:rPr lang="es-MX" smtClean="0"/>
              <a:t>09/09/2024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C5949CA-57B9-4299-B9BB-36E456D98008}" type="slidenum">
              <a:rPr lang="es-MX" smtClean="0"/>
              <a:t>‹Nº›</a:t>
            </a:fld>
            <a:endParaRPr lang="es-MX"/>
          </a:p>
        </p:txBody>
      </p:sp>
    </p:spTree>
    <p:extLst>
      <p:ext uri="{BB962C8B-B14F-4D97-AF65-F5344CB8AC3E}">
        <p14:creationId xmlns:p14="http://schemas.microsoft.com/office/powerpoint/2010/main" val="3648912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66175CB7-7CC5-4C99-860B-FB2ED6612486}" type="datetimeFigureOut">
              <a:rPr lang="es-MX" smtClean="0"/>
              <a:t>09/09/2024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C5949CA-57B9-4299-B9BB-36E456D98008}" type="slidenum">
              <a:rPr lang="es-MX" smtClean="0"/>
              <a:t>‹Nº›</a:t>
            </a:fld>
            <a:endParaRPr lang="es-MX"/>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718742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66175CB7-7CC5-4C99-860B-FB2ED6612486}" type="datetimeFigureOut">
              <a:rPr lang="es-MX" smtClean="0"/>
              <a:t>09/09/2024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C5949CA-57B9-4299-B9BB-36E456D98008}" type="slidenum">
              <a:rPr lang="es-MX" smtClean="0"/>
              <a:t>‹Nº›</a:t>
            </a:fld>
            <a:endParaRPr lang="es-MX"/>
          </a:p>
        </p:txBody>
      </p:sp>
    </p:spTree>
    <p:extLst>
      <p:ext uri="{BB962C8B-B14F-4D97-AF65-F5344CB8AC3E}">
        <p14:creationId xmlns:p14="http://schemas.microsoft.com/office/powerpoint/2010/main" val="3747511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6175CB7-7CC5-4C99-860B-FB2ED6612486}" type="datetimeFigureOut">
              <a:rPr lang="es-MX" smtClean="0"/>
              <a:t>09/09/2024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C5949CA-57B9-4299-B9BB-36E456D98008}" type="slidenum">
              <a:rPr lang="es-MX" smtClean="0"/>
              <a:t>‹Nº›</a:t>
            </a:fld>
            <a:endParaRPr lang="es-MX"/>
          </a:p>
        </p:txBody>
      </p:sp>
    </p:spTree>
    <p:extLst>
      <p:ext uri="{BB962C8B-B14F-4D97-AF65-F5344CB8AC3E}">
        <p14:creationId xmlns:p14="http://schemas.microsoft.com/office/powerpoint/2010/main" val="32722175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6175CB7-7CC5-4C99-860B-FB2ED6612486}" type="datetimeFigureOut">
              <a:rPr lang="es-MX" smtClean="0"/>
              <a:t>09/09/2024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C5949CA-57B9-4299-B9BB-36E456D98008}" type="slidenum">
              <a:rPr lang="es-MX" smtClean="0"/>
              <a:t>‹Nº›</a:t>
            </a:fld>
            <a:endParaRPr lang="es-MX"/>
          </a:p>
        </p:txBody>
      </p:sp>
    </p:spTree>
    <p:extLst>
      <p:ext uri="{BB962C8B-B14F-4D97-AF65-F5344CB8AC3E}">
        <p14:creationId xmlns:p14="http://schemas.microsoft.com/office/powerpoint/2010/main" val="21728388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64"/>
        <p:cNvGrpSpPr/>
        <p:nvPr/>
      </p:nvGrpSpPr>
      <p:grpSpPr>
        <a:xfrm>
          <a:off x="0" y="0"/>
          <a:ext cx="0" cy="0"/>
          <a:chOff x="0" y="0"/>
          <a:chExt cx="0" cy="0"/>
        </a:xfrm>
      </p:grpSpPr>
      <p:sp>
        <p:nvSpPr>
          <p:cNvPr id="165" name="Google Shape;165;p11"/>
          <p:cNvSpPr txBox="1">
            <a:spLocks noGrp="1"/>
          </p:cNvSpPr>
          <p:nvPr>
            <p:ph type="title" hasCustomPrompt="1"/>
          </p:nvPr>
        </p:nvSpPr>
        <p:spPr>
          <a:xfrm>
            <a:off x="2630267" y="2138133"/>
            <a:ext cx="6931600" cy="2014800"/>
          </a:xfrm>
          <a:prstGeom prst="rect">
            <a:avLst/>
          </a:prstGeom>
          <a:solidFill>
            <a:schemeClr val="accent2"/>
          </a:solidFill>
        </p:spPr>
        <p:txBody>
          <a:bodyPr spcFirstLastPara="1" wrap="square" lIns="91425" tIns="91425" rIns="91425" bIns="91425" anchor="ctr" anchorCtr="0">
            <a:noAutofit/>
          </a:bodyPr>
          <a:lstStyle>
            <a:lvl1pPr lvl="0" algn="ctr">
              <a:spcBef>
                <a:spcPts val="0"/>
              </a:spcBef>
              <a:spcAft>
                <a:spcPts val="0"/>
              </a:spcAft>
              <a:buSzPts val="9600"/>
              <a:buNone/>
              <a:defRPr sz="10666"/>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166" name="Google Shape;166;p11"/>
          <p:cNvSpPr txBox="1">
            <a:spLocks noGrp="1"/>
          </p:cNvSpPr>
          <p:nvPr>
            <p:ph type="subTitle" idx="1"/>
          </p:nvPr>
        </p:nvSpPr>
        <p:spPr>
          <a:xfrm>
            <a:off x="2630200" y="4305733"/>
            <a:ext cx="6931600" cy="5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400"/>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spTree>
    <p:extLst>
      <p:ext uri="{BB962C8B-B14F-4D97-AF65-F5344CB8AC3E}">
        <p14:creationId xmlns:p14="http://schemas.microsoft.com/office/powerpoint/2010/main" val="4265143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0"/>
        <p:cNvGrpSpPr/>
        <p:nvPr/>
      </p:nvGrpSpPr>
      <p:grpSpPr>
        <a:xfrm>
          <a:off x="0" y="0"/>
          <a:ext cx="0" cy="0"/>
          <a:chOff x="0" y="0"/>
          <a:chExt cx="0" cy="0"/>
        </a:xfrm>
      </p:grpSpPr>
      <p:sp>
        <p:nvSpPr>
          <p:cNvPr id="31" name="Google Shape;31;p7"/>
          <p:cNvSpPr txBox="1">
            <a:spLocks noGrp="1"/>
          </p:cNvSpPr>
          <p:nvPr>
            <p:ph type="body" idx="1"/>
          </p:nvPr>
        </p:nvSpPr>
        <p:spPr>
          <a:xfrm>
            <a:off x="991968" y="2103733"/>
            <a:ext cx="4889600" cy="35924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Clr>
                <a:schemeClr val="dk1"/>
              </a:buClr>
              <a:buSzPts val="1400"/>
              <a:buFont typeface="Anaheim"/>
              <a:buChar char="●"/>
              <a:defRPr b="0"/>
            </a:lvl1pPr>
            <a:lvl2pPr marL="1219170" lvl="1" indent="-423323" rtl="0">
              <a:lnSpc>
                <a:spcPct val="115000"/>
              </a:lnSpc>
              <a:spcBef>
                <a:spcPts val="0"/>
              </a:spcBef>
              <a:spcAft>
                <a:spcPts val="0"/>
              </a:spcAft>
              <a:buClr>
                <a:srgbClr val="595959"/>
              </a:buClr>
              <a:buSzPts val="1400"/>
              <a:buFont typeface="Anaheim"/>
              <a:buChar char="○"/>
              <a:defRPr/>
            </a:lvl2pPr>
            <a:lvl3pPr marL="1828754" lvl="2" indent="-423323" rtl="0">
              <a:lnSpc>
                <a:spcPct val="115000"/>
              </a:lnSpc>
              <a:spcBef>
                <a:spcPts val="0"/>
              </a:spcBef>
              <a:spcAft>
                <a:spcPts val="0"/>
              </a:spcAft>
              <a:buClr>
                <a:srgbClr val="595959"/>
              </a:buClr>
              <a:buSzPts val="1400"/>
              <a:buFont typeface="Anaheim"/>
              <a:buChar char="■"/>
              <a:defRPr/>
            </a:lvl3pPr>
            <a:lvl4pPr marL="2438339" lvl="3" indent="-423323" rtl="0">
              <a:lnSpc>
                <a:spcPct val="115000"/>
              </a:lnSpc>
              <a:spcBef>
                <a:spcPts val="0"/>
              </a:spcBef>
              <a:spcAft>
                <a:spcPts val="0"/>
              </a:spcAft>
              <a:buClr>
                <a:srgbClr val="595959"/>
              </a:buClr>
              <a:buSzPts val="1400"/>
              <a:buFont typeface="Anaheim"/>
              <a:buChar char="●"/>
              <a:defRPr/>
            </a:lvl4pPr>
            <a:lvl5pPr marL="3047924" lvl="4" indent="-423323" rtl="0">
              <a:lnSpc>
                <a:spcPct val="115000"/>
              </a:lnSpc>
              <a:spcBef>
                <a:spcPts val="0"/>
              </a:spcBef>
              <a:spcAft>
                <a:spcPts val="0"/>
              </a:spcAft>
              <a:buClr>
                <a:srgbClr val="595959"/>
              </a:buClr>
              <a:buSzPts val="1400"/>
              <a:buFont typeface="Anaheim"/>
              <a:buChar char="○"/>
              <a:defRPr/>
            </a:lvl5pPr>
            <a:lvl6pPr marL="3657509" lvl="5" indent="-423323" rtl="0">
              <a:lnSpc>
                <a:spcPct val="115000"/>
              </a:lnSpc>
              <a:spcBef>
                <a:spcPts val="0"/>
              </a:spcBef>
              <a:spcAft>
                <a:spcPts val="0"/>
              </a:spcAft>
              <a:buClr>
                <a:srgbClr val="595959"/>
              </a:buClr>
              <a:buSzPts val="1400"/>
              <a:buFont typeface="Anaheim"/>
              <a:buChar char="■"/>
              <a:defRPr/>
            </a:lvl6pPr>
            <a:lvl7pPr marL="4267093" lvl="6" indent="-423323" rtl="0">
              <a:lnSpc>
                <a:spcPct val="115000"/>
              </a:lnSpc>
              <a:spcBef>
                <a:spcPts val="0"/>
              </a:spcBef>
              <a:spcAft>
                <a:spcPts val="0"/>
              </a:spcAft>
              <a:buClr>
                <a:srgbClr val="595959"/>
              </a:buClr>
              <a:buSzPts val="1400"/>
              <a:buFont typeface="Anaheim"/>
              <a:buChar char="●"/>
              <a:defRPr/>
            </a:lvl7pPr>
            <a:lvl8pPr marL="4876678" lvl="7" indent="-423323" rtl="0">
              <a:lnSpc>
                <a:spcPct val="115000"/>
              </a:lnSpc>
              <a:spcBef>
                <a:spcPts val="0"/>
              </a:spcBef>
              <a:spcAft>
                <a:spcPts val="0"/>
              </a:spcAft>
              <a:buClr>
                <a:srgbClr val="595959"/>
              </a:buClr>
              <a:buSzPts val="1400"/>
              <a:buFont typeface="Anaheim"/>
              <a:buChar char="○"/>
              <a:defRPr/>
            </a:lvl8pPr>
            <a:lvl9pPr marL="5486263" lvl="8" indent="-423323" rtl="0">
              <a:lnSpc>
                <a:spcPct val="115000"/>
              </a:lnSpc>
              <a:spcBef>
                <a:spcPts val="0"/>
              </a:spcBef>
              <a:spcAft>
                <a:spcPts val="0"/>
              </a:spcAft>
              <a:buClr>
                <a:srgbClr val="595959"/>
              </a:buClr>
              <a:buSzPts val="1400"/>
              <a:buFont typeface="Anaheim"/>
              <a:buChar char="■"/>
              <a:defRPr/>
            </a:lvl9pPr>
          </a:lstStyle>
          <a:p>
            <a:endParaRPr/>
          </a:p>
        </p:txBody>
      </p:sp>
      <p:sp>
        <p:nvSpPr>
          <p:cNvPr id="32" name="Google Shape;32;p7"/>
          <p:cNvSpPr txBox="1">
            <a:spLocks noGrp="1"/>
          </p:cNvSpPr>
          <p:nvPr>
            <p:ph type="title"/>
          </p:nvPr>
        </p:nvSpPr>
        <p:spPr>
          <a:xfrm>
            <a:off x="979967" y="620567"/>
            <a:ext cx="4889600" cy="7624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3" name="Google Shape;33;p7"/>
          <p:cNvSpPr txBox="1">
            <a:spLocks noGrp="1"/>
          </p:cNvSpPr>
          <p:nvPr>
            <p:ph type="subTitle" idx="2"/>
          </p:nvPr>
        </p:nvSpPr>
        <p:spPr>
          <a:xfrm>
            <a:off x="0" y="6361600"/>
            <a:ext cx="12192000" cy="496400"/>
          </a:xfrm>
          <a:prstGeom prst="rect">
            <a:avLst/>
          </a:prstGeom>
          <a:solidFill>
            <a:schemeClr val="dk1"/>
          </a:solidFill>
        </p:spPr>
        <p:txBody>
          <a:bodyPr spcFirstLastPara="1" wrap="square" lIns="91425" tIns="91425" rIns="91425" bIns="91425" anchor="ctr" anchorCtr="0">
            <a:noAutofit/>
          </a:bodyPr>
          <a:lstStyle>
            <a:lvl1pPr lvl="0" algn="ctr" rtl="0">
              <a:spcBef>
                <a:spcPts val="0"/>
              </a:spcBef>
              <a:spcAft>
                <a:spcPts val="0"/>
              </a:spcAft>
              <a:buSzPts val="1400"/>
              <a:buNone/>
              <a:defRPr sz="1467">
                <a:solidFill>
                  <a:srgbClr val="FBFBFB"/>
                </a:solidFill>
                <a:latin typeface="Audiowide"/>
                <a:ea typeface="Audiowide"/>
                <a:cs typeface="Audiowide"/>
                <a:sym typeface="Audiowid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889219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slideLayout" Target="../slideLayouts/slideLayout1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theme" Target="../theme/theme1.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6175CB7-7CC5-4C99-860B-FB2ED6612486}" type="datetimeFigureOut">
              <a:rPr lang="es-MX" smtClean="0"/>
              <a:t>09/09/2024</a:t>
            </a:fld>
            <a:endParaRPr lang="es-MX"/>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C5949CA-57B9-4299-B9BB-36E456D98008}" type="slidenum">
              <a:rPr lang="es-MX" smtClean="0"/>
              <a:t>‹Nº›</a:t>
            </a:fld>
            <a:endParaRPr lang="es-MX"/>
          </a:p>
        </p:txBody>
      </p:sp>
    </p:spTree>
    <p:extLst>
      <p:ext uri="{BB962C8B-B14F-4D97-AF65-F5344CB8AC3E}">
        <p14:creationId xmlns:p14="http://schemas.microsoft.com/office/powerpoint/2010/main" val="3785851464"/>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3.xml" /></Relationships>
</file>

<file path=ppt/slides/_rels/slide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7.xml" /></Relationships>
</file>

<file path=ppt/slides/_rels/slide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6.xml" /></Relationships>
</file>

<file path=ppt/slides/_rels/slide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image" Target="../media/image8.jpe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8.xml" /></Relationships>
</file>

<file path=ppt/slides/_rels/slide10.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notesSlide" Target="../notesSlides/notesSlide2.xml" /><Relationship Id="rId1" Type="http://schemas.openxmlformats.org/officeDocument/2006/relationships/slideLayout" Target="../slideLayouts/slideLayout18.xml" /><Relationship Id="rId4" Type="http://schemas.openxmlformats.org/officeDocument/2006/relationships/image" Target="../media/image12.jpeg"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8.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2" Type="http://schemas.openxmlformats.org/officeDocument/2006/relationships/image" Target="../media/image13.jfif" /><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3" Type="http://schemas.openxmlformats.org/officeDocument/2006/relationships/image" Target="../media/image14.jpeg" /><Relationship Id="rId2" Type="http://schemas.openxmlformats.org/officeDocument/2006/relationships/notesSlide" Target="../notesSlides/notesSlide4.xml" /><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Ver las imágenes de ori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3188" y="293961"/>
            <a:ext cx="3550443" cy="1074841"/>
          </a:xfrm>
          <a:prstGeom prst="rect">
            <a:avLst/>
          </a:prstGeom>
          <a:noFill/>
          <a:extLst>
            <a:ext uri="{909E8E84-426E-40DD-AFC4-6F175D3DCCD1}">
              <a14:hiddenFill xmlns:a14="http://schemas.microsoft.com/office/drawing/2010/main">
                <a:solidFill>
                  <a:srgbClr val="FFFFFF"/>
                </a:solidFill>
              </a14:hiddenFill>
            </a:ext>
          </a:extLst>
        </p:spPr>
      </p:pic>
      <p:sp>
        <p:nvSpPr>
          <p:cNvPr id="23" name="Título 1"/>
          <p:cNvSpPr>
            <a:spLocks noGrp="1"/>
          </p:cNvSpPr>
          <p:nvPr>
            <p:ph type="title"/>
          </p:nvPr>
        </p:nvSpPr>
        <p:spPr>
          <a:xfrm>
            <a:off x="831850" y="1496127"/>
            <a:ext cx="10515600" cy="1582819"/>
          </a:xfrm>
        </p:spPr>
        <p:txBody>
          <a:bodyPr>
            <a:noAutofit/>
          </a:bodyPr>
          <a:lstStyle/>
          <a:p>
            <a:pPr algn="ctr"/>
            <a:r>
              <a:rPr lang="es-MX" sz="3200" b="1" dirty="0">
                <a:latin typeface="Arial Black" panose="020B0A04020102020204" pitchFamily="34" charset="0"/>
              </a:rPr>
              <a:t>UNIVERSIDAD TECNOLÓGICA DE TAMAULIPAS NORTE</a:t>
            </a:r>
            <a:br>
              <a:rPr lang="es-MX" sz="3200" dirty="0">
                <a:latin typeface="Arial Black" panose="020B0A04020102020204" pitchFamily="34" charset="0"/>
              </a:rPr>
            </a:br>
            <a:r>
              <a:rPr lang="es-MX" sz="3200" dirty="0">
                <a:latin typeface="Arial Black" panose="020B0A04020102020204" pitchFamily="34" charset="0"/>
              </a:rPr>
              <a:t>UTTN</a:t>
            </a:r>
            <a:endParaRPr lang="es-MX" sz="3200" dirty="0"/>
          </a:p>
        </p:txBody>
      </p:sp>
      <p:sp>
        <p:nvSpPr>
          <p:cNvPr id="24" name="Marcador de texto 2"/>
          <p:cNvSpPr>
            <a:spLocks noGrp="1"/>
          </p:cNvSpPr>
          <p:nvPr>
            <p:ph type="body" idx="1"/>
          </p:nvPr>
        </p:nvSpPr>
        <p:spPr>
          <a:xfrm>
            <a:off x="5848409" y="5007591"/>
            <a:ext cx="3130729" cy="356062"/>
          </a:xfrm>
        </p:spPr>
        <p:txBody>
          <a:bodyPr>
            <a:noAutofit/>
          </a:bodyPr>
          <a:lstStyle/>
          <a:p>
            <a:pPr algn="r"/>
            <a:r>
              <a:rPr lang="es-MX" sz="2000" dirty="0">
                <a:solidFill>
                  <a:schemeClr val="tx1"/>
                </a:solidFill>
              </a:rPr>
              <a:t>enero-marzo 2024</a:t>
            </a:r>
          </a:p>
        </p:txBody>
      </p:sp>
      <p:sp>
        <p:nvSpPr>
          <p:cNvPr id="27" name="Rectángulo 26"/>
          <p:cNvSpPr/>
          <p:nvPr/>
        </p:nvSpPr>
        <p:spPr>
          <a:xfrm>
            <a:off x="1925216" y="3333596"/>
            <a:ext cx="8523876" cy="584775"/>
          </a:xfrm>
          <a:prstGeom prst="rect">
            <a:avLst/>
          </a:prstGeom>
        </p:spPr>
        <p:txBody>
          <a:bodyPr wrap="square">
            <a:spAutoFit/>
          </a:bodyPr>
          <a:lstStyle/>
          <a:p>
            <a:pPr algn="ctr"/>
            <a:r>
              <a:rPr lang="es-MX" sz="3200" b="1" dirty="0">
                <a:latin typeface="+mj-lt"/>
              </a:rPr>
              <a:t>GESTION DE LA ENERGIA</a:t>
            </a:r>
            <a:endParaRPr lang="es-MX" sz="3200" dirty="0">
              <a:latin typeface="+mj-lt"/>
            </a:endParaRPr>
          </a:p>
        </p:txBody>
      </p:sp>
      <p:sp>
        <p:nvSpPr>
          <p:cNvPr id="28" name="Rectángulo 27"/>
          <p:cNvSpPr/>
          <p:nvPr/>
        </p:nvSpPr>
        <p:spPr>
          <a:xfrm>
            <a:off x="3021635" y="3942188"/>
            <a:ext cx="6136029" cy="830997"/>
          </a:xfrm>
          <a:prstGeom prst="rect">
            <a:avLst/>
          </a:prstGeom>
        </p:spPr>
        <p:txBody>
          <a:bodyPr wrap="square">
            <a:spAutoFit/>
          </a:bodyPr>
          <a:lstStyle/>
          <a:p>
            <a:pPr algn="ctr"/>
            <a:endParaRPr lang="es-MX" sz="2400" dirty="0"/>
          </a:p>
          <a:p>
            <a:pPr algn="ctr"/>
            <a:r>
              <a:rPr lang="es-MX" sz="2400" dirty="0"/>
              <a:t>ING. CARLOS ALBERTO GARZA CORREA</a:t>
            </a:r>
          </a:p>
        </p:txBody>
      </p:sp>
      <p:sp>
        <p:nvSpPr>
          <p:cNvPr id="29" name="Marcador de texto 2"/>
          <p:cNvSpPr txBox="1">
            <a:spLocks/>
          </p:cNvSpPr>
          <p:nvPr/>
        </p:nvSpPr>
        <p:spPr>
          <a:xfrm>
            <a:off x="3158789" y="4829560"/>
            <a:ext cx="2465143" cy="35606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s-MX" sz="2000" dirty="0">
                <a:solidFill>
                  <a:schemeClr val="tx1"/>
                </a:solidFill>
              </a:rPr>
              <a:t>Reynosa, Tamaulipas.</a:t>
            </a:r>
          </a:p>
        </p:txBody>
      </p:sp>
    </p:spTree>
    <p:extLst>
      <p:ext uri="{BB962C8B-B14F-4D97-AF65-F5344CB8AC3E}">
        <p14:creationId xmlns:p14="http://schemas.microsoft.com/office/powerpoint/2010/main" val="11854345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8E02E8F-6C66-0CF1-E7BD-49E8868411BD}"/>
              </a:ext>
            </a:extLst>
          </p:cNvPr>
          <p:cNvSpPr txBox="1"/>
          <p:nvPr/>
        </p:nvSpPr>
        <p:spPr>
          <a:xfrm>
            <a:off x="2535382" y="300655"/>
            <a:ext cx="5957455" cy="954107"/>
          </a:xfrm>
          <a:prstGeom prst="rect">
            <a:avLst/>
          </a:prstGeom>
          <a:solidFill>
            <a:srgbClr val="CA8CC7"/>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MX" sz="2800" b="1" dirty="0">
                <a:solidFill>
                  <a:schemeClr val="bg1"/>
                </a:solidFill>
                <a:effectLst>
                  <a:outerShdw blurRad="38100" dist="38100" dir="2700000" algn="tl">
                    <a:srgbClr val="000000">
                      <a:alpha val="43137"/>
                    </a:srgbClr>
                  </a:outerShdw>
                </a:effectLst>
              </a:rPr>
              <a:t>Universidad Tecnológica de Tamaulipas Norte.</a:t>
            </a:r>
          </a:p>
        </p:txBody>
      </p:sp>
      <p:pic>
        <p:nvPicPr>
          <p:cNvPr id="5" name="Picture 4" descr="Imagen que contiene reloj, objeto, señal, firmar&#10;&#10;Descripción generada automáticamente">
            <a:extLst>
              <a:ext uri="{FF2B5EF4-FFF2-40B4-BE49-F238E27FC236}">
                <a16:creationId xmlns:a16="http://schemas.microsoft.com/office/drawing/2014/main" id="{D01D6ACF-D84A-58F7-33BE-65B7A01378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46587" y="282875"/>
            <a:ext cx="3059540" cy="954107"/>
          </a:xfrm>
          <a:prstGeom prst="rect">
            <a:avLst/>
          </a:prstGeom>
          <a:noFill/>
        </p:spPr>
      </p:pic>
      <p:sp>
        <p:nvSpPr>
          <p:cNvPr id="6" name="Google Shape;6210;p37">
            <a:extLst>
              <a:ext uri="{FF2B5EF4-FFF2-40B4-BE49-F238E27FC236}">
                <a16:creationId xmlns:a16="http://schemas.microsoft.com/office/drawing/2014/main" id="{3364E805-6282-8C57-EDBC-A3EF3D25A5B2}"/>
              </a:ext>
            </a:extLst>
          </p:cNvPr>
          <p:cNvSpPr txBox="1">
            <a:spLocks/>
          </p:cNvSpPr>
          <p:nvPr/>
        </p:nvSpPr>
        <p:spPr>
          <a:xfrm>
            <a:off x="1975045" y="1989582"/>
            <a:ext cx="7938655" cy="425456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5200"/>
              <a:buFont typeface="Archivo Black"/>
              <a:buNone/>
              <a:defRPr sz="5200" b="0" i="0" u="none" strike="noStrike" cap="none">
                <a:solidFill>
                  <a:schemeClr val="dk1"/>
                </a:solidFill>
                <a:latin typeface="Archivo Black"/>
                <a:ea typeface="Archivo Black"/>
                <a:cs typeface="Archivo Black"/>
                <a:sym typeface="Archivo Black"/>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defTabSz="914377">
              <a:lnSpc>
                <a:spcPct val="150000"/>
              </a:lnSpc>
              <a:buClr>
                <a:srgbClr val="211A46"/>
              </a:buClr>
              <a:defRPr/>
            </a:pPr>
            <a:r>
              <a:rPr lang="es-MX" sz="2400" b="1" dirty="0">
                <a:solidFill>
                  <a:schemeClr val="accent3">
                    <a:lumMod val="25000"/>
                  </a:schemeClr>
                </a:solidFill>
                <a:latin typeface="Arial" panose="020B0604020202020204" pitchFamily="34" charset="0"/>
                <a:cs typeface="Arial" panose="020B0604020202020204" pitchFamily="34" charset="0"/>
              </a:rPr>
              <a:t>Unidad I.- Sistemas de tierra y protecciones.</a:t>
            </a:r>
            <a:br>
              <a:rPr lang="es-MX" sz="2000" dirty="0">
                <a:solidFill>
                  <a:schemeClr val="accent3">
                    <a:lumMod val="25000"/>
                  </a:schemeClr>
                </a:solidFill>
                <a:latin typeface="Arial" panose="020B0604020202020204" pitchFamily="34" charset="0"/>
                <a:cs typeface="Arial" panose="020B0604020202020204" pitchFamily="34" charset="0"/>
              </a:rPr>
            </a:br>
            <a:r>
              <a:rPr lang="es-MX" sz="2000" b="1" dirty="0">
                <a:solidFill>
                  <a:schemeClr val="accent6">
                    <a:lumMod val="75000"/>
                  </a:schemeClr>
                </a:solidFill>
                <a:latin typeface="Arial" panose="020B0604020202020204" pitchFamily="34" charset="0"/>
                <a:cs typeface="Arial" panose="020B0604020202020204" pitchFamily="34" charset="0"/>
              </a:rPr>
              <a:t>Asignatura</a:t>
            </a:r>
            <a:r>
              <a:rPr lang="es-MX" sz="2000" b="1" dirty="0">
                <a:solidFill>
                  <a:srgbClr val="00B0F0"/>
                </a:solidFill>
                <a:latin typeface="Arial" panose="020B0604020202020204" pitchFamily="34" charset="0"/>
                <a:cs typeface="Arial" panose="020B0604020202020204" pitchFamily="34" charset="0"/>
              </a:rPr>
              <a:t>: </a:t>
            </a:r>
            <a:r>
              <a:rPr lang="es-MX" sz="2000" dirty="0">
                <a:solidFill>
                  <a:srgbClr val="000000"/>
                </a:solidFill>
                <a:latin typeface="Arial" panose="020B0604020202020204" pitchFamily="34" charset="0"/>
                <a:cs typeface="Arial" panose="020B0604020202020204" pitchFamily="34" charset="0"/>
              </a:rPr>
              <a:t>Gestión de la energía.</a:t>
            </a:r>
            <a:br>
              <a:rPr lang="es-MX" sz="2000" dirty="0">
                <a:solidFill>
                  <a:schemeClr val="accent3">
                    <a:lumMod val="25000"/>
                  </a:schemeClr>
                </a:solidFill>
                <a:latin typeface="Arial" panose="020B0604020202020204" pitchFamily="34" charset="0"/>
                <a:cs typeface="Arial" panose="020B0604020202020204" pitchFamily="34" charset="0"/>
              </a:rPr>
            </a:br>
            <a:r>
              <a:rPr lang="es-MX" sz="2000" b="1" dirty="0">
                <a:solidFill>
                  <a:schemeClr val="accent6">
                    <a:lumMod val="75000"/>
                  </a:schemeClr>
                </a:solidFill>
                <a:latin typeface="Arial" panose="020B0604020202020204" pitchFamily="34" charset="0"/>
                <a:cs typeface="Arial" panose="020B0604020202020204" pitchFamily="34" charset="0"/>
              </a:rPr>
              <a:t>Grupo:</a:t>
            </a:r>
            <a:r>
              <a:rPr lang="es-MX" sz="2000" b="1" dirty="0">
                <a:solidFill>
                  <a:srgbClr val="00B0F0"/>
                </a:solidFill>
                <a:latin typeface="Arial" panose="020B0604020202020204" pitchFamily="34" charset="0"/>
                <a:cs typeface="Arial" panose="020B0604020202020204" pitchFamily="34" charset="0"/>
              </a:rPr>
              <a:t> </a:t>
            </a:r>
            <a:r>
              <a:rPr lang="es-MX" sz="2000" dirty="0">
                <a:solidFill>
                  <a:srgbClr val="000000"/>
                </a:solidFill>
                <a:latin typeface="Arial" panose="020B0604020202020204" pitchFamily="34" charset="0"/>
                <a:cs typeface="Arial" panose="020B0604020202020204" pitchFamily="34" charset="0"/>
              </a:rPr>
              <a:t>ER5A.</a:t>
            </a:r>
            <a:br>
              <a:rPr lang="es-MX" sz="2000" dirty="0">
                <a:solidFill>
                  <a:schemeClr val="accent3">
                    <a:lumMod val="25000"/>
                  </a:schemeClr>
                </a:solidFill>
                <a:latin typeface="Arial" panose="020B0604020202020204" pitchFamily="34" charset="0"/>
                <a:cs typeface="Arial" panose="020B0604020202020204" pitchFamily="34" charset="0"/>
              </a:rPr>
            </a:br>
            <a:r>
              <a:rPr lang="es-MX" sz="2000" b="1" dirty="0">
                <a:solidFill>
                  <a:schemeClr val="accent6">
                    <a:lumMod val="75000"/>
                  </a:schemeClr>
                </a:solidFill>
                <a:latin typeface="Arial" panose="020B0604020202020204" pitchFamily="34" charset="0"/>
                <a:cs typeface="Arial" panose="020B0604020202020204" pitchFamily="34" charset="0"/>
              </a:rPr>
              <a:t>Docente:</a:t>
            </a:r>
            <a:r>
              <a:rPr lang="es-MX" sz="2000" b="1" dirty="0">
                <a:solidFill>
                  <a:srgbClr val="00B0F0"/>
                </a:solidFill>
                <a:latin typeface="Arial" panose="020B0604020202020204" pitchFamily="34" charset="0"/>
                <a:cs typeface="Arial" panose="020B0604020202020204" pitchFamily="34" charset="0"/>
              </a:rPr>
              <a:t> </a:t>
            </a:r>
            <a:r>
              <a:rPr lang="es-MX" sz="2000" dirty="0">
                <a:solidFill>
                  <a:srgbClr val="000000"/>
                </a:solidFill>
                <a:latin typeface="Arial" panose="020B0604020202020204" pitchFamily="34" charset="0"/>
                <a:cs typeface="Arial" panose="020B0604020202020204" pitchFamily="34" charset="0"/>
              </a:rPr>
              <a:t>Carlos Alberto Garza Correa.</a:t>
            </a:r>
            <a:br>
              <a:rPr lang="es-MX" sz="2000" dirty="0">
                <a:solidFill>
                  <a:schemeClr val="accent3">
                    <a:lumMod val="25000"/>
                  </a:schemeClr>
                </a:solidFill>
                <a:latin typeface="Arial" panose="020B0604020202020204" pitchFamily="34" charset="0"/>
                <a:cs typeface="Arial" panose="020B0604020202020204" pitchFamily="34" charset="0"/>
              </a:rPr>
            </a:br>
            <a:r>
              <a:rPr lang="es-MX" sz="2000" b="1" dirty="0">
                <a:solidFill>
                  <a:schemeClr val="accent6">
                    <a:lumMod val="75000"/>
                  </a:schemeClr>
                </a:solidFill>
                <a:latin typeface="Arial" panose="020B0604020202020204" pitchFamily="34" charset="0"/>
                <a:cs typeface="Arial" panose="020B0604020202020204" pitchFamily="34" charset="0"/>
              </a:rPr>
              <a:t>Integrantes:</a:t>
            </a:r>
            <a:br>
              <a:rPr lang="es-MX" sz="2000" dirty="0">
                <a:solidFill>
                  <a:schemeClr val="accent3">
                    <a:lumMod val="25000"/>
                  </a:schemeClr>
                </a:solidFill>
                <a:latin typeface="Arial" panose="020B0604020202020204" pitchFamily="34" charset="0"/>
                <a:cs typeface="Arial" panose="020B0604020202020204" pitchFamily="34" charset="0"/>
              </a:rPr>
            </a:br>
            <a:r>
              <a:rPr lang="es-MX" sz="2000" dirty="0">
                <a:solidFill>
                  <a:schemeClr val="accent3">
                    <a:lumMod val="25000"/>
                  </a:schemeClr>
                </a:solidFill>
                <a:latin typeface="Arial" panose="020B0604020202020204" pitchFamily="34" charset="0"/>
                <a:cs typeface="Arial" panose="020B0604020202020204" pitchFamily="34" charset="0"/>
              </a:rPr>
              <a:t>CASTELLANOS MARTINEZ CARLOS IVAN</a:t>
            </a:r>
            <a:br>
              <a:rPr lang="es-MX" sz="1600" dirty="0">
                <a:solidFill>
                  <a:srgbClr val="211A46"/>
                </a:solidFill>
                <a:latin typeface="Arial" panose="020B0604020202020204" pitchFamily="34" charset="0"/>
                <a:cs typeface="Arial" panose="020B0604020202020204" pitchFamily="34" charset="0"/>
              </a:rPr>
            </a:br>
            <a:endParaRPr lang="es-MX" sz="1600" dirty="0">
              <a:solidFill>
                <a:srgbClr val="211A46"/>
              </a:solidFill>
              <a:latin typeface="Arial" panose="020B0604020202020204" pitchFamily="34" charset="0"/>
              <a:cs typeface="Arial" panose="020B0604020202020204" pitchFamily="34" charset="0"/>
            </a:endParaRPr>
          </a:p>
        </p:txBody>
      </p:sp>
      <p:sp>
        <p:nvSpPr>
          <p:cNvPr id="8" name="Google Shape;6209;p37">
            <a:extLst>
              <a:ext uri="{FF2B5EF4-FFF2-40B4-BE49-F238E27FC236}">
                <a16:creationId xmlns:a16="http://schemas.microsoft.com/office/drawing/2014/main" id="{0AE6BF0B-5986-EE4A-3D25-6DE494C17837}"/>
              </a:ext>
            </a:extLst>
          </p:cNvPr>
          <p:cNvSpPr/>
          <p:nvPr/>
        </p:nvSpPr>
        <p:spPr>
          <a:xfrm>
            <a:off x="4461766" y="1496063"/>
            <a:ext cx="2965211" cy="987037"/>
          </a:xfrm>
          <a:prstGeom prst="roundRect">
            <a:avLst>
              <a:gd name="adj" fmla="val 16667"/>
            </a:avLst>
          </a:prstGeom>
          <a:solidFill>
            <a:schemeClr val="bg2">
              <a:lumMod val="75000"/>
              <a:lumOff val="25000"/>
            </a:schemeClr>
          </a:solidFill>
          <a:ln>
            <a:noFill/>
          </a:ln>
        </p:spPr>
        <p:txBody>
          <a:bodyPr spcFirstLastPara="1" wrap="square" lIns="91425" tIns="91425" rIns="91425" bIns="91425" anchor="ctr" anchorCtr="0">
            <a:noAutofit/>
          </a:bodyPr>
          <a:lstStyle/>
          <a:p>
            <a:r>
              <a:rPr lang="es-MX" sz="4800" b="1" dirty="0"/>
              <a:t>Equipo 5</a:t>
            </a:r>
            <a:endParaRPr lang="es-MX" sz="1400" b="1" dirty="0"/>
          </a:p>
        </p:txBody>
      </p:sp>
      <p:sp>
        <p:nvSpPr>
          <p:cNvPr id="9" name="Google Shape;6209;p37">
            <a:extLst>
              <a:ext uri="{FF2B5EF4-FFF2-40B4-BE49-F238E27FC236}">
                <a16:creationId xmlns:a16="http://schemas.microsoft.com/office/drawing/2014/main" id="{0252CE80-5C78-ED9A-4D11-9875415615DA}"/>
              </a:ext>
            </a:extLst>
          </p:cNvPr>
          <p:cNvSpPr/>
          <p:nvPr/>
        </p:nvSpPr>
        <p:spPr>
          <a:xfrm>
            <a:off x="617131" y="5057784"/>
            <a:ext cx="2729344" cy="513777"/>
          </a:xfrm>
          <a:prstGeom prst="roundRect">
            <a:avLst>
              <a:gd name="adj" fmla="val 16667"/>
            </a:avLst>
          </a:prstGeom>
          <a:solidFill>
            <a:schemeClr val="bg2">
              <a:lumMod val="75000"/>
              <a:lumOff val="25000"/>
            </a:schemeClr>
          </a:solidFill>
          <a:ln>
            <a:noFill/>
          </a:ln>
        </p:spPr>
        <p:txBody>
          <a:bodyPr spcFirstLastPara="1" wrap="square" lIns="91425" tIns="91425" rIns="91425" bIns="91425" anchor="ctr" anchorCtr="0">
            <a:noAutofit/>
          </a:bodyPr>
          <a:lstStyle/>
          <a:p>
            <a:r>
              <a:rPr lang="es-MX" sz="1400" b="1" dirty="0"/>
              <a:t>Reynosa, Tamaulipas. </a:t>
            </a:r>
          </a:p>
        </p:txBody>
      </p:sp>
    </p:spTree>
    <p:extLst>
      <p:ext uri="{BB962C8B-B14F-4D97-AF65-F5344CB8AC3E}">
        <p14:creationId xmlns:p14="http://schemas.microsoft.com/office/powerpoint/2010/main" val="3732674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0AAE7977-045F-4DAB-83D7-532C23850A0A}"/>
              </a:ext>
            </a:extLst>
          </p:cNvPr>
          <p:cNvGrpSpPr/>
          <p:nvPr/>
        </p:nvGrpSpPr>
        <p:grpSpPr>
          <a:xfrm>
            <a:off x="838199" y="1712329"/>
            <a:ext cx="9919467" cy="1200329"/>
            <a:chOff x="1434333" y="1973179"/>
            <a:chExt cx="9919467" cy="1200329"/>
          </a:xfrm>
        </p:grpSpPr>
        <p:sp>
          <p:nvSpPr>
            <p:cNvPr id="8" name="Rectángulo 7"/>
            <p:cNvSpPr/>
            <p:nvPr/>
          </p:nvSpPr>
          <p:spPr>
            <a:xfrm>
              <a:off x="1434333" y="1973179"/>
              <a:ext cx="1670237" cy="36933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scene3d>
                <a:camera prst="orthographicFront"/>
                <a:lightRig rig="soft" dir="t">
                  <a:rot lat="0" lon="0" rev="15600000"/>
                </a:lightRig>
              </a:scene3d>
              <a:sp3d extrusionH="57150" prstMaterial="softEdge">
                <a:bevelT w="25400" h="38100"/>
              </a:sp3d>
            </a:bodyPr>
            <a:lstStyle/>
            <a:p>
              <a:r>
                <a:rPr lang="es-MX" b="1" dirty="0">
                  <a:ln/>
                  <a:solidFill>
                    <a:schemeClr val="accent4"/>
                  </a:solidFill>
                  <a:latin typeface="Arial" panose="020B0604020202020204" pitchFamily="34" charset="0"/>
                  <a:ea typeface="Times New Roman" panose="02020603050405020304" pitchFamily="18" charset="0"/>
                </a:rPr>
                <a:t>Competencia</a:t>
              </a:r>
              <a:endParaRPr lang="es-MX" b="1" dirty="0">
                <a:ln/>
                <a:solidFill>
                  <a:schemeClr val="accent4"/>
                </a:solidFill>
              </a:endParaRPr>
            </a:p>
          </p:txBody>
        </p:sp>
        <p:sp>
          <p:nvSpPr>
            <p:cNvPr id="2" name="Rectángulo 1"/>
            <p:cNvSpPr/>
            <p:nvPr/>
          </p:nvSpPr>
          <p:spPr>
            <a:xfrm>
              <a:off x="3104570" y="1973179"/>
              <a:ext cx="8249230"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s-MX" dirty="0">
                  <a:latin typeface="Arial" panose="020B0604020202020204" pitchFamily="34" charset="0"/>
                  <a:cs typeface="Arial" panose="020B0604020202020204" pitchFamily="34" charset="0"/>
                </a:rPr>
                <a:t>Dirigir proyectos de ahorro y calidad de energía eléctrica, con base en un diagnostico energético del sistema, para contribuir al Desarrollo sustentable (Medio ambiente, Impacto ambiental, Cambio climático, Contaminación) a través del uso racional y eficiente de la energía..</a:t>
              </a:r>
            </a:p>
          </p:txBody>
        </p:sp>
      </p:grpSp>
      <p:grpSp>
        <p:nvGrpSpPr>
          <p:cNvPr id="6" name="Grupo 5">
            <a:extLst>
              <a:ext uri="{FF2B5EF4-FFF2-40B4-BE49-F238E27FC236}">
                <a16:creationId xmlns:a16="http://schemas.microsoft.com/office/drawing/2014/main" id="{B3B94866-AB80-4A7E-9B1C-EEAFBF2F8CCD}"/>
              </a:ext>
            </a:extLst>
          </p:cNvPr>
          <p:cNvGrpSpPr/>
          <p:nvPr/>
        </p:nvGrpSpPr>
        <p:grpSpPr>
          <a:xfrm>
            <a:off x="491941" y="3086504"/>
            <a:ext cx="11208116" cy="1754326"/>
            <a:chOff x="145684" y="3211900"/>
            <a:chExt cx="11208116" cy="1754326"/>
          </a:xfrm>
        </p:grpSpPr>
        <p:sp>
          <p:nvSpPr>
            <p:cNvPr id="10" name="Rectángulo 9"/>
            <p:cNvSpPr/>
            <p:nvPr/>
          </p:nvSpPr>
          <p:spPr>
            <a:xfrm>
              <a:off x="145684" y="3211901"/>
              <a:ext cx="2958887" cy="369332"/>
            </a:xfrm>
            <a:prstGeom prst="rect">
              <a:avLst/>
            </a:prstGeom>
          </p:spPr>
          <p:style>
            <a:lnRef idx="1">
              <a:schemeClr val="accent3"/>
            </a:lnRef>
            <a:fillRef idx="3">
              <a:schemeClr val="accent3"/>
            </a:fillRef>
            <a:effectRef idx="2">
              <a:schemeClr val="accent3"/>
            </a:effectRef>
            <a:fontRef idx="minor">
              <a:schemeClr val="lt1"/>
            </a:fontRef>
          </p:style>
          <p:txBody>
            <a:bodyPr wrap="none">
              <a:spAutoFit/>
            </a:bodyPr>
            <a:lstStyle/>
            <a:p>
              <a:r>
                <a:rPr lang="es-MX" b="1" dirty="0">
                  <a:effectLst/>
                  <a:latin typeface="Arial" panose="020B0604020202020204" pitchFamily="34" charset="0"/>
                  <a:ea typeface="Times New Roman" panose="02020603050405020304" pitchFamily="18" charset="0"/>
                </a:rPr>
                <a:t>Objetivo de la Asignatura</a:t>
              </a:r>
              <a:endParaRPr lang="es-MX" dirty="0"/>
            </a:p>
          </p:txBody>
        </p:sp>
        <p:sp>
          <p:nvSpPr>
            <p:cNvPr id="3" name="Rectángulo 2"/>
            <p:cNvSpPr/>
            <p:nvPr/>
          </p:nvSpPr>
          <p:spPr>
            <a:xfrm>
              <a:off x="3104570" y="3211900"/>
              <a:ext cx="8249230" cy="1754326"/>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r>
                <a:rPr lang="es-MX" dirty="0">
                  <a:solidFill>
                    <a:srgbClr val="000000"/>
                  </a:solidFill>
                  <a:latin typeface="Arial" panose="020B0604020202020204" pitchFamily="34" charset="0"/>
                </a:rPr>
                <a:t>El alumno determinará el conjunto de medidas que se han de tomar para el correcto funcionamiento de la red de suministro y la regulación técnica que asegura el desarrollo eficiente de los procesos asociados con el sistema eléctrico nacional, por medio del análisis del código de red así como del sistema de gestión de la energía 	</a:t>
              </a:r>
            </a:p>
            <a:p>
              <a:pPr algn="just"/>
              <a:endParaRPr lang="es-MX" dirty="0">
                <a:latin typeface="Arial" panose="020B0604020202020204" pitchFamily="34" charset="0"/>
                <a:cs typeface="Arial" panose="020B0604020202020204" pitchFamily="34" charset="0"/>
              </a:endParaRPr>
            </a:p>
          </p:txBody>
        </p:sp>
      </p:grpSp>
      <p:sp>
        <p:nvSpPr>
          <p:cNvPr id="9" name="Título 6"/>
          <p:cNvSpPr>
            <a:spLocks noGrp="1"/>
          </p:cNvSpPr>
          <p:nvPr>
            <p:ph type="title"/>
          </p:nvPr>
        </p:nvSpPr>
        <p:spPr>
          <a:xfrm>
            <a:off x="1215443" y="345265"/>
            <a:ext cx="9761113" cy="1193219"/>
          </a:xfrm>
        </p:spPr>
        <p:style>
          <a:lnRef idx="3">
            <a:schemeClr val="lt1"/>
          </a:lnRef>
          <a:fillRef idx="1">
            <a:schemeClr val="accent2"/>
          </a:fillRef>
          <a:effectRef idx="1">
            <a:schemeClr val="accent2"/>
          </a:effectRef>
          <a:fontRef idx="minor">
            <a:schemeClr val="lt1"/>
          </a:fontRef>
        </p:style>
        <p:txBody>
          <a:bodyPr>
            <a:noAutofit/>
            <a:scene3d>
              <a:camera prst="orthographicFront"/>
              <a:lightRig rig="soft" dir="t">
                <a:rot lat="0" lon="0" rev="15600000"/>
              </a:lightRig>
            </a:scene3d>
            <a:sp3d extrusionH="57150" prstMaterial="softEdge">
              <a:bevelT w="25400" h="38100"/>
            </a:sp3d>
          </a:bodyPr>
          <a:lstStyle/>
          <a:p>
            <a:pPr algn="ctr"/>
            <a:r>
              <a:rPr lang="es-MX" sz="3800" b="1" dirty="0">
                <a:ln/>
                <a:solidFill>
                  <a:schemeClr val="accent4"/>
                </a:solidFill>
                <a:latin typeface="Arial Rounded MT Bold" panose="020F0704030504030204" pitchFamily="34" charset="0"/>
              </a:rPr>
              <a:t>GESTION DE LA ENERGIA</a:t>
            </a:r>
            <a:br>
              <a:rPr lang="es-MX" sz="3600" b="1" dirty="0">
                <a:ln/>
                <a:solidFill>
                  <a:schemeClr val="accent4"/>
                </a:solidFill>
                <a:latin typeface="Arial Rounded MT Bold" panose="020F0704030504030204" pitchFamily="34" charset="0"/>
              </a:rPr>
            </a:br>
            <a:endParaRPr lang="es-MX" sz="1400" b="1" dirty="0">
              <a:ln/>
              <a:solidFill>
                <a:schemeClr val="accent4"/>
              </a:solidFill>
              <a:latin typeface="Arial Rounded MT Bold" panose="020F0704030504030204" pitchFamily="34" charset="0"/>
            </a:endParaRPr>
          </a:p>
        </p:txBody>
      </p:sp>
      <p:pic>
        <p:nvPicPr>
          <p:cNvPr id="11" name="Imagen 10">
            <a:extLst>
              <a:ext uri="{FF2B5EF4-FFF2-40B4-BE49-F238E27FC236}">
                <a16:creationId xmlns:a16="http://schemas.microsoft.com/office/drawing/2014/main" id="{19C07FAA-781A-78A2-94C3-813FB12AC221}"/>
              </a:ext>
            </a:extLst>
          </p:cNvPr>
          <p:cNvPicPr>
            <a:picLocks noChangeAspect="1"/>
          </p:cNvPicPr>
          <p:nvPr/>
        </p:nvPicPr>
        <p:blipFill>
          <a:blip r:embed="rId2"/>
          <a:stretch>
            <a:fillRect/>
          </a:stretch>
        </p:blipFill>
        <p:spPr>
          <a:xfrm>
            <a:off x="838199" y="4840830"/>
            <a:ext cx="8267389" cy="1480256"/>
          </a:xfrm>
          <a:prstGeom prst="rect">
            <a:avLst/>
          </a:prstGeom>
        </p:spPr>
      </p:pic>
    </p:spTree>
    <p:extLst>
      <p:ext uri="{BB962C8B-B14F-4D97-AF65-F5344CB8AC3E}">
        <p14:creationId xmlns:p14="http://schemas.microsoft.com/office/powerpoint/2010/main" val="3764712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0D70393D-2237-4A4E-8F04-D534366E7241}"/>
              </a:ext>
            </a:extLst>
          </p:cNvPr>
          <p:cNvGrpSpPr/>
          <p:nvPr/>
        </p:nvGrpSpPr>
        <p:grpSpPr>
          <a:xfrm>
            <a:off x="3881958" y="814700"/>
            <a:ext cx="5646610" cy="400110"/>
            <a:chOff x="1880215" y="393975"/>
            <a:chExt cx="5646610" cy="400110"/>
          </a:xfrm>
        </p:grpSpPr>
        <p:sp>
          <p:nvSpPr>
            <p:cNvPr id="3" name="Rectángulo 2">
              <a:extLst>
                <a:ext uri="{FF2B5EF4-FFF2-40B4-BE49-F238E27FC236}">
                  <a16:creationId xmlns:a16="http://schemas.microsoft.com/office/drawing/2014/main" id="{C2F7BBBA-FB5A-463B-9D6A-AAF1004E395F}"/>
                </a:ext>
              </a:extLst>
            </p:cNvPr>
            <p:cNvSpPr/>
            <p:nvPr/>
          </p:nvSpPr>
          <p:spPr>
            <a:xfrm>
              <a:off x="1880215" y="393975"/>
              <a:ext cx="835678" cy="400110"/>
            </a:xfrm>
            <a:prstGeom prst="rect">
              <a:avLst/>
            </a:prstGeom>
            <a:solidFill>
              <a:schemeClr val="accent4">
                <a:lumMod val="60000"/>
                <a:lumOff val="40000"/>
              </a:schemeClr>
            </a:solidFill>
          </p:spPr>
          <p:txBody>
            <a:bodyPr wrap="none">
              <a:spAutoFit/>
            </a:bodyPr>
            <a:lstStyle/>
            <a:p>
              <a:r>
                <a:rPr lang="es-MX" sz="2000" b="1" dirty="0">
                  <a:latin typeface="Arial" panose="020B0604020202020204" pitchFamily="34" charset="0"/>
                  <a:ea typeface="Times New Roman" panose="02020603050405020304" pitchFamily="18" charset="0"/>
                </a:rPr>
                <a:t>Tema</a:t>
              </a:r>
              <a:endParaRPr lang="es-MX" sz="2000" dirty="0"/>
            </a:p>
          </p:txBody>
        </p:sp>
        <p:sp>
          <p:nvSpPr>
            <p:cNvPr id="4" name="Rectángulo 3">
              <a:extLst>
                <a:ext uri="{FF2B5EF4-FFF2-40B4-BE49-F238E27FC236}">
                  <a16:creationId xmlns:a16="http://schemas.microsoft.com/office/drawing/2014/main" id="{9A49BF14-9062-4DA6-AF88-16E8C9016FF0}"/>
                </a:ext>
              </a:extLst>
            </p:cNvPr>
            <p:cNvSpPr/>
            <p:nvPr/>
          </p:nvSpPr>
          <p:spPr>
            <a:xfrm>
              <a:off x="2715893" y="393975"/>
              <a:ext cx="4810932" cy="40011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none">
              <a:spAutoFit/>
            </a:bodyPr>
            <a:lstStyle/>
            <a:p>
              <a:r>
                <a:rPr lang="es-ES" sz="2000" dirty="0">
                  <a:latin typeface="Arial" panose="020B0604020202020204" pitchFamily="34" charset="0"/>
                  <a:cs typeface="Arial" panose="020B0604020202020204" pitchFamily="34" charset="0"/>
                </a:rPr>
                <a:t>1.-</a:t>
              </a:r>
              <a:r>
                <a:rPr lang="es-MX" sz="2000" dirty="0">
                  <a:latin typeface="Arial" panose="020B0604020202020204" pitchFamily="34" charset="0"/>
                  <a:cs typeface="Arial" panose="020B0604020202020204" pitchFamily="34" charset="0"/>
                </a:rPr>
                <a:t>Puesta a tierra de sistemas eléctricos</a:t>
              </a:r>
              <a:r>
                <a:rPr lang="es-ES" sz="2000" dirty="0">
                  <a:latin typeface="Arial" panose="020B0604020202020204" pitchFamily="34" charset="0"/>
                  <a:cs typeface="Arial" panose="020B0604020202020204" pitchFamily="34" charset="0"/>
                </a:rPr>
                <a:t> </a:t>
              </a:r>
              <a:endParaRPr lang="es-MX" sz="2000" dirty="0">
                <a:latin typeface="Arial" panose="020B0604020202020204" pitchFamily="34" charset="0"/>
                <a:cs typeface="Arial" panose="020B0604020202020204" pitchFamily="34" charset="0"/>
              </a:endParaRPr>
            </a:p>
          </p:txBody>
        </p:sp>
      </p:grpSp>
      <p:grpSp>
        <p:nvGrpSpPr>
          <p:cNvPr id="5" name="Grupo 4">
            <a:extLst>
              <a:ext uri="{FF2B5EF4-FFF2-40B4-BE49-F238E27FC236}">
                <a16:creationId xmlns:a16="http://schemas.microsoft.com/office/drawing/2014/main" id="{02655A11-A13C-4745-900C-74300A494BB0}"/>
              </a:ext>
            </a:extLst>
          </p:cNvPr>
          <p:cNvGrpSpPr/>
          <p:nvPr/>
        </p:nvGrpSpPr>
        <p:grpSpPr>
          <a:xfrm>
            <a:off x="669393" y="1280621"/>
            <a:ext cx="10853214" cy="661720"/>
            <a:chOff x="691470" y="1370321"/>
            <a:chExt cx="10853214" cy="661720"/>
          </a:xfrm>
        </p:grpSpPr>
        <p:sp>
          <p:nvSpPr>
            <p:cNvPr id="6" name="Rectángulo 5">
              <a:extLst>
                <a:ext uri="{FF2B5EF4-FFF2-40B4-BE49-F238E27FC236}">
                  <a16:creationId xmlns:a16="http://schemas.microsoft.com/office/drawing/2014/main" id="{FE257DE2-8268-4956-81DE-DE74991211A7}"/>
                </a:ext>
              </a:extLst>
            </p:cNvPr>
            <p:cNvSpPr/>
            <p:nvPr/>
          </p:nvSpPr>
          <p:spPr>
            <a:xfrm>
              <a:off x="691470" y="1370321"/>
              <a:ext cx="898003" cy="400110"/>
            </a:xfrm>
            <a:prstGeom prst="rect">
              <a:avLst/>
            </a:prstGeom>
            <a:solidFill>
              <a:schemeClr val="accent5">
                <a:lumMod val="60000"/>
                <a:lumOff val="40000"/>
              </a:schemeClr>
            </a:solidFill>
          </p:spPr>
          <p:txBody>
            <a:bodyPr wrap="none">
              <a:spAutoFit/>
            </a:bodyPr>
            <a:lstStyle/>
            <a:p>
              <a:r>
                <a:rPr lang="es-MX" sz="2000" b="1" dirty="0">
                  <a:latin typeface="Arial" panose="020B0604020202020204" pitchFamily="34" charset="0"/>
                  <a:ea typeface="Times New Roman" panose="02020603050405020304" pitchFamily="18" charset="0"/>
                </a:rPr>
                <a:t>Saber</a:t>
              </a:r>
              <a:endParaRPr lang="es-MX" sz="2000" dirty="0"/>
            </a:p>
          </p:txBody>
        </p:sp>
        <p:sp>
          <p:nvSpPr>
            <p:cNvPr id="7" name="Rectángulo 6">
              <a:extLst>
                <a:ext uri="{FF2B5EF4-FFF2-40B4-BE49-F238E27FC236}">
                  <a16:creationId xmlns:a16="http://schemas.microsoft.com/office/drawing/2014/main" id="{809A3E86-EBC8-4B0B-8C28-B9590DCFD44D}"/>
                </a:ext>
              </a:extLst>
            </p:cNvPr>
            <p:cNvSpPr/>
            <p:nvPr/>
          </p:nvSpPr>
          <p:spPr>
            <a:xfrm>
              <a:off x="1589473" y="1385710"/>
              <a:ext cx="9955211" cy="646331"/>
            </a:xfrm>
            <a:prstGeom prst="rect">
              <a:avLst/>
            </a:prstGeom>
            <a:solidFill>
              <a:srgbClr val="9AC3F6"/>
            </a:solidFill>
          </p:spPr>
          <p:txBody>
            <a:bodyPr wrap="square">
              <a:spAutoFit/>
            </a:bodyPr>
            <a:lstStyle/>
            <a:p>
              <a:pPr marL="342900" indent="-342900">
                <a:spcAft>
                  <a:spcPts val="0"/>
                </a:spcAft>
                <a:buAutoNum type="arabicPeriod"/>
              </a:pPr>
              <a:r>
                <a:rPr lang="es-MX" dirty="0">
                  <a:latin typeface="Arial" panose="020B0604020202020204" pitchFamily="34" charset="0"/>
                  <a:cs typeface="Arial" panose="020B0604020202020204" pitchFamily="34" charset="0"/>
                </a:rPr>
                <a:t>Describir los conceptos fundamentales de los sistemas de tierras, así como sus procedimientos y normas aplicables.</a:t>
              </a:r>
            </a:p>
          </p:txBody>
        </p:sp>
      </p:grpSp>
      <p:sp>
        <p:nvSpPr>
          <p:cNvPr id="9" name="Rectángulo 8"/>
          <p:cNvSpPr/>
          <p:nvPr/>
        </p:nvSpPr>
        <p:spPr>
          <a:xfrm>
            <a:off x="0" y="2526160"/>
            <a:ext cx="8094517" cy="6319679"/>
          </a:xfrm>
          <a:prstGeom prst="rect">
            <a:avLst/>
          </a:prstGeom>
        </p:spPr>
        <p:txBody>
          <a:bodyPr wrap="square">
            <a:spAutoFit/>
          </a:bodyPr>
          <a:lstStyle/>
          <a:p>
            <a:pPr fontAlgn="base">
              <a:buFont typeface="Arial" panose="020B0604020202020204" pitchFamily="34" charset="0"/>
              <a:buChar char="•"/>
            </a:pPr>
            <a:r>
              <a:rPr lang="es-MX" b="0" i="0" u="none" strike="noStrike" dirty="0">
                <a:solidFill>
                  <a:srgbClr val="000000"/>
                </a:solidFill>
                <a:effectLst/>
                <a:latin typeface="Calibri" panose="020F0502020204030204" pitchFamily="34" charset="0"/>
              </a:rPr>
              <a:t>Por puesta a tierra generalmente entendemos una conexión eléctrica a la masa general de la tierra, siendo esta última un volumen de suelo, roca etc., cuyas dimensiones son muy grandes en comparación al tamaño del sistema eléctrico que está siendo considerado</a:t>
            </a:r>
            <a:endParaRPr lang="es-MX" b="0" i="0" u="none" strike="noStrike" dirty="0">
              <a:solidFill>
                <a:srgbClr val="000000"/>
              </a:solidFill>
              <a:effectLst/>
              <a:latin typeface="Arial" panose="020B0604020202020204" pitchFamily="34" charset="0"/>
            </a:endParaRPr>
          </a:p>
          <a:p>
            <a:pPr fontAlgn="base">
              <a:spcBef>
                <a:spcPts val="750"/>
              </a:spcBef>
              <a:buFont typeface="Arial" panose="020B0604020202020204" pitchFamily="34" charset="0"/>
              <a:buChar char="•"/>
            </a:pPr>
            <a:r>
              <a:rPr lang="es-MX" b="0" i="0" u="none" strike="noStrike" dirty="0">
                <a:solidFill>
                  <a:srgbClr val="000000"/>
                </a:solidFill>
                <a:effectLst/>
                <a:latin typeface="Calibri" panose="020F0502020204030204" pitchFamily="34" charset="0"/>
              </a:rPr>
              <a:t>Una conexión conductora, ya sea intencional o accidental, por medio de la cual un circuito eléctrico o equipo se conecta a la masa de la tierra o a algún cuerpo conductor de dimensiones relativamente grandes que cumple la misma función que la masa de la tierra.</a:t>
            </a:r>
            <a:endParaRPr lang="es-MX" b="0" i="0" u="none" strike="noStrike" dirty="0">
              <a:solidFill>
                <a:srgbClr val="000000"/>
              </a:solidFill>
              <a:effectLst/>
              <a:latin typeface="Arial" panose="020B0604020202020204" pitchFamily="34" charset="0"/>
            </a:endParaRPr>
          </a:p>
          <a:p>
            <a:pPr fontAlgn="base">
              <a:spcBef>
                <a:spcPts val="750"/>
              </a:spcBef>
              <a:buFont typeface="Arial" panose="020B0604020202020204" pitchFamily="34" charset="0"/>
              <a:buChar char="•"/>
            </a:pPr>
            <a:r>
              <a:rPr lang="es-MX" b="0" i="0" u="none" strike="noStrike" dirty="0">
                <a:solidFill>
                  <a:srgbClr val="000000"/>
                </a:solidFill>
                <a:effectLst/>
                <a:latin typeface="Calibri" panose="020F0502020204030204" pitchFamily="34" charset="0"/>
              </a:rPr>
              <a:t>La puesta a tierra de instalaciones eléctricas está relacionada en primer lugar con la seguridad. El sistema de puesta a tierra se diseña normalmente para cumplir dos funciones de seguridad. La primera es establecer conexiones equipotenciales. Toda estructura metálica conductiva expuesta que puede ser tocada por una persona, se conecta a través de conductores de conexión eléctrica.</a:t>
            </a:r>
            <a:endParaRPr lang="es-MX" b="0" i="0" u="none" strike="noStrike" dirty="0">
              <a:solidFill>
                <a:srgbClr val="000000"/>
              </a:solidFill>
              <a:effectLst/>
              <a:latin typeface="Arial" panose="020B0604020202020204" pitchFamily="34" charset="0"/>
            </a:endParaRPr>
          </a:p>
          <a:p>
            <a:pPr algn="just">
              <a:spcBef>
                <a:spcPts val="750"/>
              </a:spcBef>
            </a:pPr>
            <a:r>
              <a:rPr lang="es-MX" b="0" i="0" u="none" strike="noStrike" dirty="0">
                <a:solidFill>
                  <a:srgbClr val="000000"/>
                </a:solidFill>
                <a:effectLst/>
                <a:latin typeface="Arial" panose="020B0604020202020204" pitchFamily="34" charset="0"/>
              </a:rPr>
              <a:t> </a:t>
            </a:r>
            <a:endParaRPr lang="es-MX" b="0" dirty="0">
              <a:effectLst/>
            </a:endParaRPr>
          </a:p>
          <a:p>
            <a:pPr algn="just">
              <a:spcBef>
                <a:spcPts val="750"/>
              </a:spcBef>
            </a:pPr>
            <a:r>
              <a:rPr lang="es-MX" b="0" i="0" u="none" strike="noStrike" dirty="0">
                <a:solidFill>
                  <a:srgbClr val="000000"/>
                </a:solidFill>
                <a:effectLst/>
                <a:latin typeface="Arial" panose="020B0604020202020204" pitchFamily="34" charset="0"/>
              </a:rPr>
              <a:t> </a:t>
            </a:r>
            <a:endParaRPr lang="es-MX" b="0" dirty="0">
              <a:effectLst/>
            </a:endParaRPr>
          </a:p>
          <a:p>
            <a:br>
              <a:rPr lang="es-MX" b="0" dirty="0">
                <a:effectLst/>
              </a:rPr>
            </a:br>
            <a:br>
              <a:rPr lang="es-MX" b="0" dirty="0">
                <a:effectLst/>
              </a:rPr>
            </a:br>
            <a:br>
              <a:rPr lang="es-MX" b="0" dirty="0">
                <a:effectLst/>
              </a:rPr>
            </a:br>
            <a:br>
              <a:rPr lang="es-MX" b="0" dirty="0">
                <a:effectLst/>
              </a:rPr>
            </a:br>
            <a:br>
              <a:rPr lang="es-MX" b="0" dirty="0">
                <a:effectLst/>
              </a:rPr>
            </a:br>
            <a:endParaRPr lang="es-MX" dirty="0"/>
          </a:p>
        </p:txBody>
      </p:sp>
      <p:sp>
        <p:nvSpPr>
          <p:cNvPr id="10" name="Rectángulo 9"/>
          <p:cNvSpPr/>
          <p:nvPr/>
        </p:nvSpPr>
        <p:spPr>
          <a:xfrm>
            <a:off x="0" y="2071862"/>
            <a:ext cx="6096000" cy="923330"/>
          </a:xfrm>
          <a:prstGeom prst="rect">
            <a:avLst/>
          </a:prstGeom>
        </p:spPr>
        <p:txBody>
          <a:bodyPr>
            <a:spAutoFit/>
          </a:bodyPr>
          <a:lstStyle/>
          <a:p>
            <a:r>
              <a:rPr lang="es-MX" b="1" i="0" u="none" strike="noStrike" dirty="0">
                <a:solidFill>
                  <a:srgbClr val="000000"/>
                </a:solidFill>
                <a:effectLst/>
                <a:latin typeface="Arial" panose="020B0604020202020204" pitchFamily="34" charset="0"/>
              </a:rPr>
              <a:t>SISTEMA DE PUESTA  A TIERRA</a:t>
            </a:r>
            <a:endParaRPr lang="es-MX" b="0" dirty="0">
              <a:effectLst/>
            </a:endParaRPr>
          </a:p>
          <a:p>
            <a:br>
              <a:rPr lang="es-MX" dirty="0"/>
            </a:br>
            <a:endParaRPr lang="es-MX" dirty="0"/>
          </a:p>
        </p:txBody>
      </p:sp>
      <p:pic>
        <p:nvPicPr>
          <p:cNvPr id="1028" name="Picture 4" descr="https://lh7-us.googleusercontent.com/4iAZUiEBsJTU0fKRhuUIvtNgmEkyitYdln3XSvGE5YhYus3RAaHSpCYyAzuwJH-0inxxLPC9a5qY_wSWZ_xBh6DEvWFCHiQZnSWtfp5LeIxDRE0IkSr2mjDeBA9f-JJIixd8XQh6Giukfh9FxtMJxKdF2T4fZ8wsp2RBJp0ycDNVmGA=s20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4517" y="3333340"/>
            <a:ext cx="3552802" cy="2352659"/>
          </a:xfrm>
          <a:prstGeom prst="rect">
            <a:avLst/>
          </a:prstGeom>
          <a:noFill/>
          <a:extLst>
            <a:ext uri="{909E8E84-426E-40DD-AFC4-6F175D3DCCD1}">
              <a14:hiddenFill xmlns:a14="http://schemas.microsoft.com/office/drawing/2010/main">
                <a:solidFill>
                  <a:srgbClr val="FFFFFF"/>
                </a:solidFill>
              </a14:hiddenFill>
            </a:ext>
          </a:extLst>
        </p:spPr>
      </p:pic>
      <p:sp>
        <p:nvSpPr>
          <p:cNvPr id="14" name="Rectángulo 13"/>
          <p:cNvSpPr/>
          <p:nvPr/>
        </p:nvSpPr>
        <p:spPr>
          <a:xfrm>
            <a:off x="3109823" y="188613"/>
            <a:ext cx="6418745" cy="523220"/>
          </a:xfrm>
          <a:prstGeom prst="rect">
            <a:avLst/>
          </a:prstGeom>
        </p:spPr>
        <p:txBody>
          <a:bodyPr wrap="none">
            <a:spAutoFit/>
          </a:bodyPr>
          <a:lstStyle/>
          <a:p>
            <a:pPr algn="ctr"/>
            <a:r>
              <a:rPr lang="es-MX" sz="2800" b="1" dirty="0">
                <a:latin typeface="Arial" panose="020B0604020202020204" pitchFamily="34" charset="0"/>
                <a:ea typeface="Times New Roman" panose="02020603050405020304" pitchFamily="18" charset="0"/>
              </a:rPr>
              <a:t>I. Sistemas de tierras y protecciones</a:t>
            </a:r>
            <a:endParaRPr lang="es-MX" sz="2800" dirty="0"/>
          </a:p>
        </p:txBody>
      </p:sp>
    </p:spTree>
    <p:extLst>
      <p:ext uri="{BB962C8B-B14F-4D97-AF65-F5344CB8AC3E}">
        <p14:creationId xmlns:p14="http://schemas.microsoft.com/office/powerpoint/2010/main" val="4112038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976744" y="201159"/>
            <a:ext cx="7876311" cy="5416868"/>
          </a:xfrm>
          <a:prstGeom prst="rect">
            <a:avLst/>
          </a:prstGeom>
        </p:spPr>
        <p:txBody>
          <a:bodyPr wrap="square">
            <a:spAutoFit/>
          </a:bodyPr>
          <a:lstStyle/>
          <a:p>
            <a:pPr algn="just"/>
            <a:r>
              <a:rPr lang="es-MX" sz="2000" b="1" i="0" u="none" strike="noStrike" dirty="0">
                <a:solidFill>
                  <a:srgbClr val="000000"/>
                </a:solidFill>
                <a:effectLst/>
                <a:latin typeface="Calibri" panose="020F0502020204030204" pitchFamily="34" charset="0"/>
              </a:rPr>
              <a:t>¿Razones para instalar un Sistema de Puesta a Tierra?</a:t>
            </a:r>
            <a:endParaRPr lang="es-MX" b="0" dirty="0">
              <a:effectLst/>
            </a:endParaRPr>
          </a:p>
          <a:p>
            <a:pPr fontAlgn="base">
              <a:buFont typeface="Arial" panose="020B0604020202020204" pitchFamily="34" charset="0"/>
              <a:buChar char="•"/>
            </a:pPr>
            <a:r>
              <a:rPr lang="es-MX" b="0" i="0" u="none" strike="noStrike" dirty="0">
                <a:solidFill>
                  <a:srgbClr val="000000"/>
                </a:solidFill>
                <a:effectLst/>
                <a:latin typeface="Calibri" panose="020F0502020204030204" pitchFamily="34" charset="0"/>
              </a:rPr>
              <a:t>Proporcionar una impedancia suficientemente baja para facilitar la operación satisfactoria de las protecciones en condiciones de falla.</a:t>
            </a:r>
            <a:endParaRPr lang="es-MX" b="0" i="0" u="none" strike="noStrike" dirty="0">
              <a:solidFill>
                <a:srgbClr val="000000"/>
              </a:solidFill>
              <a:effectLst/>
              <a:latin typeface="Arial" panose="020B0604020202020204" pitchFamily="34" charset="0"/>
            </a:endParaRPr>
          </a:p>
          <a:p>
            <a:pPr fontAlgn="base">
              <a:buFont typeface="Arial" panose="020B0604020202020204" pitchFamily="34" charset="0"/>
              <a:buChar char="•"/>
            </a:pPr>
            <a:r>
              <a:rPr lang="es-MX" b="0" i="0" u="none" strike="noStrike" dirty="0">
                <a:solidFill>
                  <a:srgbClr val="000000"/>
                </a:solidFill>
                <a:effectLst/>
                <a:latin typeface="Calibri" panose="020F0502020204030204" pitchFamily="34" charset="0"/>
              </a:rPr>
              <a:t> Asegurar que seres vivos presentes en la vecindad de las subestaciones no queden expuestos a              potenciales inseguros, en régimen permanente o en condiciones de falla.</a:t>
            </a:r>
            <a:endParaRPr lang="es-MX" b="0" i="0" u="none" strike="noStrike" dirty="0">
              <a:solidFill>
                <a:srgbClr val="000000"/>
              </a:solidFill>
              <a:effectLst/>
              <a:latin typeface="Arial" panose="020B0604020202020204" pitchFamily="34" charset="0"/>
            </a:endParaRPr>
          </a:p>
          <a:p>
            <a:r>
              <a:rPr lang="es-MX" b="0" i="0" u="none" strike="noStrike" dirty="0">
                <a:solidFill>
                  <a:srgbClr val="000000"/>
                </a:solidFill>
                <a:effectLst/>
                <a:latin typeface="Calibri" panose="020F0502020204030204" pitchFamily="34" charset="0"/>
              </a:rPr>
              <a:t>•    Mantener los voltajes del sistema dentro de límites razonables bajo condiciones de falla (tales como descarga atmosférica, ondas de maniobra o contacto inadvertido con sistemas de voltaje mayor), y asegurar que no se excedan los voltajes de ruptura dieléctrica de las aislaciones.</a:t>
            </a:r>
            <a:endParaRPr lang="es-MX" b="0" dirty="0">
              <a:effectLst/>
            </a:endParaRPr>
          </a:p>
          <a:p>
            <a:r>
              <a:rPr lang="es-MX" b="0" i="0" u="none" strike="noStrike" dirty="0">
                <a:solidFill>
                  <a:srgbClr val="000000"/>
                </a:solidFill>
                <a:effectLst/>
                <a:latin typeface="Calibri" panose="020F0502020204030204" pitchFamily="34" charset="0"/>
              </a:rPr>
              <a:t>• Hábito y práctica.</a:t>
            </a:r>
            <a:endParaRPr lang="es-MX" b="0" dirty="0">
              <a:effectLst/>
            </a:endParaRPr>
          </a:p>
          <a:p>
            <a:r>
              <a:rPr lang="es-MX" b="0" i="0" u="none" strike="noStrike" dirty="0">
                <a:solidFill>
                  <a:srgbClr val="000000"/>
                </a:solidFill>
                <a:effectLst/>
                <a:latin typeface="Calibri" panose="020F0502020204030204" pitchFamily="34" charset="0"/>
              </a:rPr>
              <a:t>• En transformadores de potencia puede usarse aislación graduada.</a:t>
            </a:r>
            <a:endParaRPr lang="es-MX" b="0" dirty="0">
              <a:effectLst/>
            </a:endParaRPr>
          </a:p>
          <a:p>
            <a:r>
              <a:rPr lang="es-MX" b="0" i="0" u="none" strike="noStrike" dirty="0">
                <a:solidFill>
                  <a:srgbClr val="000000"/>
                </a:solidFill>
                <a:effectLst/>
                <a:latin typeface="Calibri" panose="020F0502020204030204" pitchFamily="34" charset="0"/>
              </a:rPr>
              <a:t>• Limitar el voltaje a tierra sobre materiales conductivos que circundan conductores o equipos eléctricos</a:t>
            </a:r>
            <a:endParaRPr lang="es-MX" b="0" dirty="0">
              <a:effectLst/>
            </a:endParaRPr>
          </a:p>
          <a:p>
            <a:pPr algn="just"/>
            <a:br>
              <a:rPr lang="es-MX" b="0" dirty="0">
                <a:effectLst/>
              </a:rPr>
            </a:br>
            <a:r>
              <a:rPr lang="es-MX" b="0" i="0" u="none" strike="noStrike" dirty="0">
                <a:solidFill>
                  <a:srgbClr val="000000"/>
                </a:solidFill>
                <a:effectLst/>
                <a:latin typeface="Arial" panose="020B0604020202020204" pitchFamily="34" charset="0"/>
              </a:rPr>
              <a:t> </a:t>
            </a:r>
            <a:endParaRPr lang="es-MX" b="0" dirty="0">
              <a:effectLst/>
            </a:endParaRPr>
          </a:p>
          <a:p>
            <a:pPr algn="just"/>
            <a:r>
              <a:rPr lang="es-MX" sz="2000" b="0" i="0" u="none" strike="noStrike" dirty="0">
                <a:solidFill>
                  <a:srgbClr val="000000"/>
                </a:solidFill>
                <a:effectLst/>
                <a:latin typeface="Calibri" panose="020F0502020204030204" pitchFamily="34" charset="0"/>
              </a:rPr>
              <a:t> </a:t>
            </a:r>
            <a:endParaRPr lang="es-MX" b="0" dirty="0">
              <a:effectLst/>
            </a:endParaRPr>
          </a:p>
          <a:p>
            <a:br>
              <a:rPr lang="es-MX" dirty="0"/>
            </a:br>
            <a:endParaRPr lang="es-MX" dirty="0"/>
          </a:p>
        </p:txBody>
      </p:sp>
      <p:pic>
        <p:nvPicPr>
          <p:cNvPr id="2050" name="Picture 2" descr="puestatier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0248" y="3933824"/>
            <a:ext cx="2971800" cy="292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4147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50272" y="286481"/>
            <a:ext cx="6096000" cy="923330"/>
          </a:xfrm>
          <a:prstGeom prst="rect">
            <a:avLst/>
          </a:prstGeom>
        </p:spPr>
        <p:txBody>
          <a:bodyPr>
            <a:spAutoFit/>
          </a:bodyPr>
          <a:lstStyle/>
          <a:p>
            <a:r>
              <a:rPr lang="es-MX" b="1" i="0" u="none" strike="noStrike" dirty="0">
                <a:solidFill>
                  <a:srgbClr val="000000"/>
                </a:solidFill>
                <a:effectLst/>
                <a:latin typeface="Arial" panose="020B0604020202020204" pitchFamily="34" charset="0"/>
              </a:rPr>
              <a:t>FINALIDAD DE LAS PUESTAS A TIERRA</a:t>
            </a:r>
            <a:endParaRPr lang="es-MX" b="0" dirty="0">
              <a:effectLst/>
            </a:endParaRPr>
          </a:p>
          <a:p>
            <a:br>
              <a:rPr lang="es-MX" dirty="0"/>
            </a:br>
            <a:endParaRPr lang="es-MX" dirty="0"/>
          </a:p>
        </p:txBody>
      </p:sp>
      <p:sp>
        <p:nvSpPr>
          <p:cNvPr id="5" name="Rectángulo 4"/>
          <p:cNvSpPr/>
          <p:nvPr/>
        </p:nvSpPr>
        <p:spPr>
          <a:xfrm>
            <a:off x="322118" y="590377"/>
            <a:ext cx="6785264" cy="8607485"/>
          </a:xfrm>
          <a:prstGeom prst="rect">
            <a:avLst/>
          </a:prstGeom>
        </p:spPr>
        <p:txBody>
          <a:bodyPr wrap="square">
            <a:spAutoFit/>
          </a:bodyPr>
          <a:lstStyle/>
          <a:p>
            <a:pPr algn="just"/>
            <a:r>
              <a:rPr lang="es-MX" b="0" i="0" u="none" strike="noStrike" dirty="0">
                <a:solidFill>
                  <a:srgbClr val="000000"/>
                </a:solidFill>
                <a:effectLst/>
                <a:latin typeface="Arial" panose="020B0604020202020204" pitchFamily="34" charset="0"/>
              </a:rPr>
              <a:t>Los objetivos principales de las puestas a tierra son:</a:t>
            </a:r>
            <a:endParaRPr lang="es-MX" b="0" dirty="0">
              <a:effectLst/>
            </a:endParaRPr>
          </a:p>
          <a:p>
            <a:pPr algn="just" fontAlgn="base">
              <a:spcBef>
                <a:spcPts val="750"/>
              </a:spcBef>
              <a:buFont typeface="+mj-lt"/>
              <a:buAutoNum type="arabicPeriod" startAt="2"/>
            </a:pPr>
            <a:r>
              <a:rPr lang="es-MX" b="0" i="0" u="none" strike="noStrike" dirty="0">
                <a:solidFill>
                  <a:srgbClr val="000000"/>
                </a:solidFill>
                <a:effectLst/>
                <a:latin typeface="Arial" panose="020B0604020202020204" pitchFamily="34" charset="0"/>
              </a:rPr>
              <a:t>Mantener los potenciales producidos por las corrientes de falla dentro de los límites de seguridad de modo que las tensiones de paso o de toque no sean peligrosas para los humanos y/o animales.</a:t>
            </a:r>
            <a:endParaRPr lang="es-MX" b="0" i="0" u="none" strike="noStrike" dirty="0">
              <a:solidFill>
                <a:srgbClr val="000000"/>
              </a:solidFill>
              <a:effectLst/>
              <a:latin typeface="Calibri" panose="020F0502020204030204" pitchFamily="34" charset="0"/>
            </a:endParaRPr>
          </a:p>
          <a:p>
            <a:pPr algn="just" fontAlgn="base">
              <a:spcBef>
                <a:spcPts val="750"/>
              </a:spcBef>
              <a:buFont typeface="+mj-lt"/>
              <a:buAutoNum type="arabicPeriod" startAt="2"/>
            </a:pPr>
            <a:r>
              <a:rPr lang="es-MX" b="0" i="0" u="none" strike="noStrike" dirty="0">
                <a:solidFill>
                  <a:srgbClr val="000000"/>
                </a:solidFill>
                <a:effectLst/>
                <a:latin typeface="Arial" panose="020B0604020202020204" pitchFamily="34" charset="0"/>
              </a:rPr>
              <a:t>Hacer que el equipamiento de protección sea más sensible y permita una rápida derivación de las corrientes defectuosas a tierra.</a:t>
            </a:r>
            <a:endParaRPr lang="es-MX" b="0" i="0" u="none" strike="noStrike" dirty="0">
              <a:solidFill>
                <a:srgbClr val="000000"/>
              </a:solidFill>
              <a:effectLst/>
              <a:latin typeface="Calibri" panose="020F0502020204030204" pitchFamily="34" charset="0"/>
            </a:endParaRPr>
          </a:p>
          <a:p>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endParaRPr lang="es-MX" dirty="0"/>
          </a:p>
        </p:txBody>
      </p:sp>
      <p:pic>
        <p:nvPicPr>
          <p:cNvPr id="3074" name="Picture 2" descr="https://lh7-us.googleusercontent.com/DRq3srtxYCyJbp9mvaq9ueD44dw-9ojNPzK6W_9M9n0LwLZrf4qmSzkImgRqCXKYW1CegLz6ULjrWfxc6rRuiClepymBOyPGx1SB_ZGkZR5IT4w7Es8yApd8CIs6AqfZ0-l7I4ULuArfDYzpKB0UlPx0xETBTQjpkmV-HayLfMc49MU=s204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4223" y="139555"/>
            <a:ext cx="4028725" cy="2853027"/>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322118" y="2992582"/>
            <a:ext cx="6785264" cy="7673896"/>
          </a:xfrm>
          <a:prstGeom prst="rect">
            <a:avLst/>
          </a:prstGeom>
        </p:spPr>
        <p:txBody>
          <a:bodyPr wrap="square">
            <a:spAutoFit/>
          </a:bodyPr>
          <a:lstStyle/>
          <a:p>
            <a:pPr algn="just" fontAlgn="base">
              <a:spcBef>
                <a:spcPts val="750"/>
              </a:spcBef>
              <a:buFont typeface="+mj-lt"/>
              <a:buAutoNum type="arabicPeriod" startAt="4"/>
            </a:pPr>
            <a:r>
              <a:rPr lang="es-MX" b="0" i="0" u="none" strike="noStrike" dirty="0">
                <a:solidFill>
                  <a:srgbClr val="000000"/>
                </a:solidFill>
                <a:effectLst/>
                <a:latin typeface="Arial" panose="020B0604020202020204" pitchFamily="34" charset="0"/>
              </a:rPr>
              <a:t>Proporcionar un camino de derivación a tierra de descargas atmosféricas, transitorios y de sobretensiones internas del sistema </a:t>
            </a:r>
            <a:endParaRPr lang="es-MX" b="0" i="0" u="none" strike="noStrike" dirty="0">
              <a:solidFill>
                <a:srgbClr val="000000"/>
              </a:solidFill>
              <a:effectLst/>
              <a:latin typeface="Calibri" panose="020F0502020204030204" pitchFamily="34" charset="0"/>
            </a:endParaRPr>
          </a:p>
          <a:p>
            <a:pPr algn="just" fontAlgn="base">
              <a:spcBef>
                <a:spcPts val="750"/>
              </a:spcBef>
              <a:buFont typeface="+mj-lt"/>
              <a:buAutoNum type="arabicPeriod" startAt="4"/>
            </a:pPr>
            <a:r>
              <a:rPr lang="es-MX" b="0" i="0" u="none" strike="noStrike" dirty="0">
                <a:solidFill>
                  <a:srgbClr val="000000"/>
                </a:solidFill>
                <a:effectLst/>
                <a:latin typeface="Arial" panose="020B0604020202020204" pitchFamily="34" charset="0"/>
              </a:rPr>
              <a:t>Servir la continuidad de pantalla en los sistemas de distribución de líneas telefónicas, antenas VSAT y cables coaxiales.</a:t>
            </a:r>
            <a:endParaRPr lang="es-MX" b="0" i="0" u="none" strike="noStrike" dirty="0">
              <a:solidFill>
                <a:srgbClr val="000000"/>
              </a:solidFill>
              <a:effectLst/>
              <a:latin typeface="Calibri" panose="020F0502020204030204" pitchFamily="34" charset="0"/>
            </a:endParaRPr>
          </a:p>
          <a:p>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endParaRPr lang="es-MX" dirty="0"/>
          </a:p>
        </p:txBody>
      </p:sp>
      <p:pic>
        <p:nvPicPr>
          <p:cNvPr id="3076" name="Picture 4" descr="https://lh7-us.googleusercontent.com/S0Fnz9f5W8jTDfaDPANag8YfBENKlWz0yZ5cCEIzb3bSo9vXr7Bhb8HHK1JTZJF2HhGhuYElP4xhyAS8sZwKqx6WFTQCRgoJKiZGcUpFvHaCkJUP9HYXPRX1YdBVyHDd6hwyAj0U9QeCZ8vsbSRuPOyYDxTzOr-nuCBAF7zxty9ICHI=s20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1821" y="3299251"/>
            <a:ext cx="4553527" cy="3189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548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720436" y="525472"/>
            <a:ext cx="6096000" cy="923330"/>
          </a:xfrm>
          <a:prstGeom prst="rect">
            <a:avLst/>
          </a:prstGeom>
        </p:spPr>
        <p:txBody>
          <a:bodyPr>
            <a:spAutoFit/>
          </a:bodyPr>
          <a:lstStyle/>
          <a:p>
            <a:r>
              <a:rPr lang="es-MX" b="1" i="0" u="none" strike="noStrike" dirty="0">
                <a:solidFill>
                  <a:srgbClr val="000000"/>
                </a:solidFill>
                <a:effectLst/>
                <a:latin typeface="Calibri" panose="020F0502020204030204" pitchFamily="34" charset="0"/>
              </a:rPr>
              <a:t>LA TIERRA Y LA RESISTIVIDAD</a:t>
            </a:r>
            <a:endParaRPr lang="es-MX" b="0" dirty="0">
              <a:effectLst/>
            </a:endParaRPr>
          </a:p>
          <a:p>
            <a:br>
              <a:rPr lang="es-MX" dirty="0"/>
            </a:br>
            <a:endParaRPr lang="es-MX" dirty="0"/>
          </a:p>
        </p:txBody>
      </p:sp>
      <p:sp>
        <p:nvSpPr>
          <p:cNvPr id="5" name="Rectángulo 4"/>
          <p:cNvSpPr/>
          <p:nvPr/>
        </p:nvSpPr>
        <p:spPr>
          <a:xfrm>
            <a:off x="0" y="733288"/>
            <a:ext cx="9403773" cy="9017853"/>
          </a:xfrm>
          <a:prstGeom prst="rect">
            <a:avLst/>
          </a:prstGeom>
        </p:spPr>
        <p:txBody>
          <a:bodyPr wrap="square">
            <a:spAutoFit/>
          </a:bodyPr>
          <a:lstStyle/>
          <a:p>
            <a:pPr algn="just" fontAlgn="base">
              <a:buFont typeface="Arial" panose="020B0604020202020204" pitchFamily="34" charset="0"/>
              <a:buChar char="•"/>
            </a:pPr>
            <a:r>
              <a:rPr lang="es-MX" b="0" i="0" u="none" strike="noStrike" dirty="0">
                <a:solidFill>
                  <a:srgbClr val="000000"/>
                </a:solidFill>
                <a:effectLst/>
                <a:latin typeface="Arial" panose="020B0604020202020204" pitchFamily="34" charset="0"/>
              </a:rPr>
              <a:t>El suelo, al igual que cualquier material conductor eléctrico, se opone al paso de la corriente eléctrica y ofrece una resistencia.</a:t>
            </a:r>
            <a:endParaRPr lang="es-MX" b="0" i="0" u="none" strike="noStrike" dirty="0">
              <a:solidFill>
                <a:srgbClr val="000000"/>
              </a:solidFill>
              <a:effectLst/>
              <a:latin typeface="Noto Sans Symbols"/>
            </a:endParaRPr>
          </a:p>
          <a:p>
            <a:pPr algn="just" fontAlgn="base">
              <a:spcBef>
                <a:spcPts val="750"/>
              </a:spcBef>
              <a:buFont typeface="Arial" panose="020B0604020202020204" pitchFamily="34" charset="0"/>
              <a:buChar char="•"/>
            </a:pPr>
            <a:r>
              <a:rPr lang="es-MX" b="0" i="0" u="none" strike="noStrike" dirty="0">
                <a:solidFill>
                  <a:srgbClr val="000000"/>
                </a:solidFill>
                <a:effectLst/>
                <a:latin typeface="Arial" panose="020B0604020202020204" pitchFamily="34" charset="0"/>
              </a:rPr>
              <a:t>El factor mas importante de la resistencia de la tierra es la </a:t>
            </a:r>
            <a:r>
              <a:rPr lang="es-MX" b="1" i="0" u="none" strike="noStrike" dirty="0">
                <a:solidFill>
                  <a:srgbClr val="000000"/>
                </a:solidFill>
                <a:effectLst/>
                <a:latin typeface="Arial" panose="020B0604020202020204" pitchFamily="34" charset="0"/>
              </a:rPr>
              <a:t>resistividad del suelo, </a:t>
            </a:r>
            <a:r>
              <a:rPr lang="es-MX" b="0" i="0" u="none" strike="noStrike" dirty="0">
                <a:solidFill>
                  <a:srgbClr val="000000"/>
                </a:solidFill>
                <a:effectLst/>
                <a:latin typeface="Arial" panose="020B0604020202020204" pitchFamily="34" charset="0"/>
              </a:rPr>
              <a:t>por lo que es un requisito conocerla para calcular y diseñar un sistema de puesta a tierra.</a:t>
            </a:r>
            <a:endParaRPr lang="es-MX" b="0" i="0" u="none" strike="noStrike" dirty="0">
              <a:solidFill>
                <a:srgbClr val="000000"/>
              </a:solidFill>
              <a:effectLst/>
              <a:latin typeface="Noto Sans Symbols"/>
            </a:endParaRPr>
          </a:p>
          <a:p>
            <a:pPr algn="just" fontAlgn="base">
              <a:spcBef>
                <a:spcPts val="750"/>
              </a:spcBef>
              <a:buFont typeface="Arial" panose="020B0604020202020204" pitchFamily="34" charset="0"/>
              <a:buChar char="•"/>
            </a:pPr>
            <a:r>
              <a:rPr lang="es-MX" b="0" i="0" u="none" strike="noStrike" dirty="0">
                <a:solidFill>
                  <a:srgbClr val="000000"/>
                </a:solidFill>
                <a:effectLst/>
                <a:latin typeface="Arial" panose="020B0604020202020204" pitchFamily="34" charset="0"/>
              </a:rPr>
              <a:t>La resistividad del suelo es la propiedad que tiene éste para conducir electricidad y es conocida como la resistencia especifica del terreno.</a:t>
            </a:r>
            <a:endParaRPr lang="es-MX" b="0" i="0" u="none" strike="noStrike" dirty="0">
              <a:solidFill>
                <a:srgbClr val="000000"/>
              </a:solidFill>
              <a:effectLst/>
              <a:latin typeface="Noto Sans Symbols"/>
            </a:endParaRPr>
          </a:p>
          <a:p>
            <a:pPr algn="just">
              <a:spcBef>
                <a:spcPts val="750"/>
              </a:spcBef>
            </a:pPr>
            <a:r>
              <a:rPr lang="es-MX" b="0" i="0" u="none" strike="noStrike" dirty="0">
                <a:solidFill>
                  <a:srgbClr val="000000"/>
                </a:solidFill>
                <a:effectLst/>
                <a:latin typeface="Arial" panose="020B0604020202020204" pitchFamily="34" charset="0"/>
              </a:rPr>
              <a:t>La resistencia del suelos depende de:</a:t>
            </a:r>
            <a:endParaRPr lang="es-MX" b="0" dirty="0">
              <a:effectLst/>
            </a:endParaRPr>
          </a:p>
          <a:p>
            <a:pPr algn="just" fontAlgn="base">
              <a:spcBef>
                <a:spcPts val="750"/>
              </a:spcBef>
              <a:buFont typeface="+mj-lt"/>
              <a:buAutoNum type="arabicPeriod"/>
            </a:pPr>
            <a:r>
              <a:rPr lang="es-MX" b="0" i="0" u="none" strike="noStrike" dirty="0">
                <a:solidFill>
                  <a:srgbClr val="000000"/>
                </a:solidFill>
                <a:effectLst/>
                <a:latin typeface="Arial" panose="020B0604020202020204" pitchFamily="34" charset="0"/>
              </a:rPr>
              <a:t>Del tipo de suelo, compactación y composición propia del terreno.</a:t>
            </a:r>
            <a:endParaRPr lang="es-MX" b="0" i="0" u="none" strike="noStrike" dirty="0">
              <a:solidFill>
                <a:srgbClr val="000000"/>
              </a:solidFill>
              <a:effectLst/>
              <a:latin typeface="Calibri" panose="020F0502020204030204" pitchFamily="34" charset="0"/>
            </a:endParaRPr>
          </a:p>
          <a:p>
            <a:pPr algn="just" fontAlgn="base">
              <a:spcBef>
                <a:spcPts val="750"/>
              </a:spcBef>
              <a:buFont typeface="+mj-lt"/>
              <a:buAutoNum type="arabicPeriod"/>
            </a:pPr>
            <a:r>
              <a:rPr lang="es-MX" b="0" i="0" u="none" strike="noStrike" dirty="0">
                <a:solidFill>
                  <a:srgbClr val="000000"/>
                </a:solidFill>
                <a:effectLst/>
                <a:latin typeface="Arial" panose="020B0604020202020204" pitchFamily="34" charset="0"/>
              </a:rPr>
              <a:t>El contenido en electrolitos susceptibles de conducir la corriente eléctrica</a:t>
            </a:r>
            <a:endParaRPr lang="es-MX" b="0" i="0" u="none" strike="noStrike" dirty="0">
              <a:solidFill>
                <a:srgbClr val="000000"/>
              </a:solidFill>
              <a:effectLst/>
              <a:latin typeface="Calibri" panose="020F0502020204030204" pitchFamily="34" charset="0"/>
            </a:endParaRPr>
          </a:p>
          <a:p>
            <a:pPr algn="just" fontAlgn="base">
              <a:spcBef>
                <a:spcPts val="750"/>
              </a:spcBef>
              <a:buFont typeface="+mj-lt"/>
              <a:buAutoNum type="arabicPeriod"/>
            </a:pPr>
            <a:r>
              <a:rPr lang="es-MX" b="0" i="0" u="none" strike="noStrike" dirty="0">
                <a:solidFill>
                  <a:srgbClr val="000000"/>
                </a:solidFill>
                <a:effectLst/>
                <a:latin typeface="Arial" panose="020B0604020202020204" pitchFamily="34" charset="0"/>
              </a:rPr>
              <a:t>Humedad y temperatura</a:t>
            </a:r>
            <a:endParaRPr lang="es-MX" b="0" i="0" u="none" strike="noStrike" dirty="0">
              <a:solidFill>
                <a:srgbClr val="000000"/>
              </a:solidFill>
              <a:effectLst/>
              <a:latin typeface="Calibri" panose="020F0502020204030204" pitchFamily="34" charset="0"/>
            </a:endParaRPr>
          </a:p>
          <a:p>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endParaRPr lang="es-MX" dirty="0"/>
          </a:p>
        </p:txBody>
      </p:sp>
      <p:pic>
        <p:nvPicPr>
          <p:cNvPr id="4098" name="Picture 2" descr="http://edafologia.ugr.es/evaluacion/tema1/media/perfi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2724" y="3782290"/>
            <a:ext cx="3681547" cy="2919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6909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6096000" cy="923330"/>
          </a:xfrm>
          <a:prstGeom prst="rect">
            <a:avLst/>
          </a:prstGeom>
        </p:spPr>
        <p:txBody>
          <a:bodyPr>
            <a:spAutoFit/>
          </a:bodyPr>
          <a:lstStyle/>
          <a:p>
            <a:r>
              <a:rPr lang="es-MX" b="1" i="0" u="none" strike="noStrike" dirty="0">
                <a:solidFill>
                  <a:srgbClr val="000000"/>
                </a:solidFill>
                <a:effectLst/>
                <a:latin typeface="Calibri" panose="020F0502020204030204" pitchFamily="34" charset="0"/>
              </a:rPr>
              <a:t>MEDICIÓN DE LA RESISTIVIDAD DEL SUELO</a:t>
            </a:r>
            <a:endParaRPr lang="es-MX" b="0" dirty="0">
              <a:effectLst/>
            </a:endParaRPr>
          </a:p>
          <a:p>
            <a:br>
              <a:rPr lang="es-MX" dirty="0"/>
            </a:br>
            <a:endParaRPr lang="es-MX" dirty="0"/>
          </a:p>
        </p:txBody>
      </p:sp>
      <p:sp>
        <p:nvSpPr>
          <p:cNvPr id="3" name="Rectángulo 2"/>
          <p:cNvSpPr/>
          <p:nvPr/>
        </p:nvSpPr>
        <p:spPr>
          <a:xfrm>
            <a:off x="0" y="280554"/>
            <a:ext cx="5070764" cy="7396897"/>
          </a:xfrm>
          <a:prstGeom prst="rect">
            <a:avLst/>
          </a:prstGeom>
        </p:spPr>
        <p:txBody>
          <a:bodyPr wrap="square">
            <a:spAutoFit/>
          </a:bodyPr>
          <a:lstStyle/>
          <a:p>
            <a:pPr algn="just" fontAlgn="base">
              <a:buFont typeface="Arial" panose="020B0604020202020204" pitchFamily="34" charset="0"/>
              <a:buChar char="•"/>
            </a:pPr>
            <a:r>
              <a:rPr lang="es-MX" b="0" i="0" u="none" strike="noStrike" dirty="0">
                <a:solidFill>
                  <a:srgbClr val="000000"/>
                </a:solidFill>
                <a:effectLst/>
                <a:latin typeface="Arial" panose="020B0604020202020204" pitchFamily="34" charset="0"/>
              </a:rPr>
              <a:t>La medición de la resistividad esta sujeto al promedio de varias mediciones que deben ser realizadas, ya que los suelos no son uniformes en las diferentes capas que lo componen.</a:t>
            </a:r>
            <a:endParaRPr lang="es-MX" b="0" i="0" u="none" strike="noStrike" dirty="0">
              <a:solidFill>
                <a:srgbClr val="000000"/>
              </a:solidFill>
              <a:effectLst/>
              <a:latin typeface="Noto Sans Symbols"/>
            </a:endParaRPr>
          </a:p>
          <a:p>
            <a:pPr algn="just" fontAlgn="base">
              <a:spcBef>
                <a:spcPts val="750"/>
              </a:spcBef>
              <a:buFont typeface="Arial" panose="020B0604020202020204" pitchFamily="34" charset="0"/>
              <a:buChar char="•"/>
            </a:pPr>
            <a:r>
              <a:rPr lang="es-MX" b="0" i="0" u="none" strike="noStrike" dirty="0">
                <a:solidFill>
                  <a:srgbClr val="000000"/>
                </a:solidFill>
                <a:effectLst/>
                <a:latin typeface="Arial" panose="020B0604020202020204" pitchFamily="34" charset="0"/>
              </a:rPr>
              <a:t>Se debe tener en cuenta que terrenos con baja resistividad tienden a incrementar la corrosión.</a:t>
            </a:r>
            <a:endParaRPr lang="es-MX" b="0" i="0" u="none" strike="noStrike" dirty="0">
              <a:solidFill>
                <a:srgbClr val="000000"/>
              </a:solidFill>
              <a:effectLst/>
              <a:latin typeface="Noto Sans Symbols"/>
            </a:endParaRPr>
          </a:p>
          <a:p>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br>
              <a:rPr lang="es-MX" b="0" dirty="0">
                <a:effectLst/>
              </a:rPr>
            </a:br>
            <a:endParaRPr lang="es-MX" dirty="0"/>
          </a:p>
        </p:txBody>
      </p:sp>
      <p:pic>
        <p:nvPicPr>
          <p:cNvPr id="5122" name="Picture 2" descr="http://1.bp.blogspot.com/-XeNwEsrmZmQ/UXiMnbLQ6cI/AAAAAAAAAHQ/xmJVSH0j7H8/s1600/suelo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2110842"/>
            <a:ext cx="4582390" cy="3157349"/>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5735781" y="0"/>
            <a:ext cx="6096000" cy="2585323"/>
          </a:xfrm>
          <a:prstGeom prst="rect">
            <a:avLst/>
          </a:prstGeom>
        </p:spPr>
        <p:txBody>
          <a:bodyPr>
            <a:spAutoFit/>
          </a:bodyPr>
          <a:lstStyle/>
          <a:p>
            <a:r>
              <a:rPr lang="es-MX" b="1" dirty="0">
                <a:solidFill>
                  <a:srgbClr val="000000"/>
                </a:solidFill>
                <a:latin typeface="Calibri" panose="020F0502020204030204" pitchFamily="34" charset="0"/>
              </a:rPr>
              <a:t>Los factores que determinan la resistividad de los suelos son:</a:t>
            </a:r>
            <a:endParaRPr lang="es-MX" b="0" dirty="0">
              <a:effectLst/>
            </a:endParaRPr>
          </a:p>
          <a:p>
            <a:pPr fontAlgn="base">
              <a:buFont typeface="Arial" panose="020B0604020202020204" pitchFamily="34" charset="0"/>
              <a:buChar char="•"/>
            </a:pPr>
            <a:br>
              <a:rPr lang="es-MX" b="0" dirty="0">
                <a:effectLst/>
              </a:rPr>
            </a:br>
            <a:r>
              <a:rPr lang="es-MX" dirty="0">
                <a:solidFill>
                  <a:srgbClr val="000000"/>
                </a:solidFill>
                <a:latin typeface="Arial" panose="020B0604020202020204" pitchFamily="34" charset="0"/>
              </a:rPr>
              <a:t>La naturaleza de los suelos</a:t>
            </a:r>
            <a:endParaRPr lang="es-MX" dirty="0">
              <a:solidFill>
                <a:srgbClr val="000000"/>
              </a:solidFill>
              <a:latin typeface="Noto Sans Symbols"/>
            </a:endParaRPr>
          </a:p>
          <a:p>
            <a:pPr fontAlgn="base">
              <a:buFont typeface="Arial" panose="020B0604020202020204" pitchFamily="34" charset="0"/>
              <a:buChar char="•"/>
            </a:pPr>
            <a:r>
              <a:rPr lang="es-MX" dirty="0">
                <a:solidFill>
                  <a:srgbClr val="000000"/>
                </a:solidFill>
                <a:latin typeface="Arial" panose="020B0604020202020204" pitchFamily="34" charset="0"/>
              </a:rPr>
              <a:t>La humedad</a:t>
            </a:r>
            <a:endParaRPr lang="es-MX" dirty="0">
              <a:solidFill>
                <a:srgbClr val="000000"/>
              </a:solidFill>
              <a:latin typeface="Noto Sans Symbols"/>
            </a:endParaRPr>
          </a:p>
          <a:p>
            <a:pPr fontAlgn="base">
              <a:buFont typeface="Arial" panose="020B0604020202020204" pitchFamily="34" charset="0"/>
              <a:buChar char="•"/>
            </a:pPr>
            <a:r>
              <a:rPr lang="es-MX" dirty="0">
                <a:solidFill>
                  <a:srgbClr val="000000"/>
                </a:solidFill>
                <a:latin typeface="Arial" panose="020B0604020202020204" pitchFamily="34" charset="0"/>
              </a:rPr>
              <a:t>La concentración de sales disueltas</a:t>
            </a:r>
            <a:endParaRPr lang="es-MX" dirty="0">
              <a:solidFill>
                <a:srgbClr val="000000"/>
              </a:solidFill>
              <a:latin typeface="Noto Sans Symbols"/>
            </a:endParaRPr>
          </a:p>
          <a:p>
            <a:pPr fontAlgn="base">
              <a:buFont typeface="Arial" panose="020B0604020202020204" pitchFamily="34" charset="0"/>
              <a:buChar char="•"/>
            </a:pPr>
            <a:r>
              <a:rPr lang="es-MX" dirty="0">
                <a:solidFill>
                  <a:srgbClr val="000000"/>
                </a:solidFill>
                <a:latin typeface="Arial" panose="020B0604020202020204" pitchFamily="34" charset="0"/>
              </a:rPr>
              <a:t>La temperatura</a:t>
            </a:r>
            <a:endParaRPr lang="es-MX" dirty="0">
              <a:solidFill>
                <a:srgbClr val="000000"/>
              </a:solidFill>
              <a:latin typeface="Noto Sans Symbols"/>
            </a:endParaRPr>
          </a:p>
          <a:p>
            <a:r>
              <a:rPr lang="es-MX" dirty="0">
                <a:solidFill>
                  <a:srgbClr val="000000"/>
                </a:solidFill>
                <a:latin typeface="Calibri" panose="020F0502020204030204" pitchFamily="34" charset="0"/>
              </a:rPr>
              <a:t> </a:t>
            </a:r>
            <a:endParaRPr lang="es-MX" b="0" dirty="0">
              <a:effectLst/>
            </a:endParaRPr>
          </a:p>
          <a:p>
            <a:br>
              <a:rPr lang="es-MX" dirty="0"/>
            </a:br>
            <a:endParaRPr lang="es-MX" dirty="0"/>
          </a:p>
        </p:txBody>
      </p:sp>
      <p:pic>
        <p:nvPicPr>
          <p:cNvPr id="6" name="Picture 2" descr="https://lh7-us.googleusercontent.com/Jix10bLhUvY_kPMFt9xbwmA1tE799OSrwMJVbzlpNOpiuUjWnXN95mGW00zwp8TrSoxttH1HWVQYvKLu2dd89JgC3IGZM48SP5tyYdov_HfH8dCBpdZWbD00JbK8RudCVfKPEfQ1K-av7nvEA3ga7Vc7fFwZYpEDMrdlk3U5lUO5XQk=s2048"/>
          <p:cNvPicPr>
            <a:picLocks noChangeAspect="1" noChangeArrowheads="1"/>
          </p:cNvPicPr>
          <p:nvPr/>
        </p:nvPicPr>
        <p:blipFill rotWithShape="1">
          <a:blip r:embed="rId3">
            <a:extLst>
              <a:ext uri="{28A0092B-C50C-407E-A947-70E740481C1C}">
                <a14:useLocalDpi xmlns:a14="http://schemas.microsoft.com/office/drawing/2010/main" val="0"/>
              </a:ext>
            </a:extLst>
          </a:blip>
          <a:srcRect l="42533" t="33570" r="29382" b="34560"/>
          <a:stretch/>
        </p:blipFill>
        <p:spPr bwMode="auto">
          <a:xfrm>
            <a:off x="5455227" y="1722877"/>
            <a:ext cx="6039293" cy="3192023"/>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p:cNvSpPr/>
          <p:nvPr/>
        </p:nvSpPr>
        <p:spPr>
          <a:xfrm>
            <a:off x="5070763" y="4975783"/>
            <a:ext cx="6761017" cy="1477328"/>
          </a:xfrm>
          <a:prstGeom prst="rect">
            <a:avLst/>
          </a:prstGeom>
        </p:spPr>
        <p:txBody>
          <a:bodyPr wrap="square">
            <a:spAutoFit/>
          </a:bodyPr>
          <a:lstStyle/>
          <a:p>
            <a:r>
              <a:rPr lang="es-MX" dirty="0"/>
              <a:t>NORMAS APLICABLES:</a:t>
            </a:r>
          </a:p>
          <a:p>
            <a:r>
              <a:rPr lang="es-MX" dirty="0"/>
              <a:t>NORMA Oficial Mexicana NOM-001-SEDE-2012, </a:t>
            </a:r>
          </a:p>
          <a:p>
            <a:endParaRPr lang="es-MX" dirty="0"/>
          </a:p>
          <a:p>
            <a:r>
              <a:rPr lang="es-MX" dirty="0"/>
              <a:t>NORMA Oficial Mexicana NOM-022-STPS-2015, Electricidad estática en los centros de trabajo-Condiciones de seguridad.</a:t>
            </a:r>
          </a:p>
        </p:txBody>
      </p:sp>
    </p:spTree>
    <p:extLst>
      <p:ext uri="{BB962C8B-B14F-4D97-AF65-F5344CB8AC3E}">
        <p14:creationId xmlns:p14="http://schemas.microsoft.com/office/powerpoint/2010/main" val="739981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sp>
        <p:nvSpPr>
          <p:cNvPr id="1074" name="Google Shape;1074;p44"/>
          <p:cNvSpPr txBox="1">
            <a:spLocks noGrp="1"/>
          </p:cNvSpPr>
          <p:nvPr>
            <p:ph type="body" idx="1"/>
          </p:nvPr>
        </p:nvSpPr>
        <p:spPr>
          <a:xfrm>
            <a:off x="490241" y="1882365"/>
            <a:ext cx="9970175" cy="4975635"/>
          </a:xfrm>
          <a:prstGeom prst="rect">
            <a:avLst/>
          </a:prstGeom>
        </p:spPr>
        <p:txBody>
          <a:bodyPr spcFirstLastPara="1" vert="horz" wrap="square" lIns="121900" tIns="121900" rIns="121900" bIns="121900" rtlCol="0" anchor="t" anchorCtr="0">
            <a:noAutofit/>
          </a:bodyPr>
          <a:lstStyle/>
          <a:p>
            <a:pPr marL="0" indent="0" algn="just">
              <a:lnSpc>
                <a:spcPct val="150000"/>
              </a:lnSpc>
              <a:buNone/>
            </a:pPr>
            <a:r>
              <a:rPr lang="es-ES" dirty="0">
                <a:solidFill>
                  <a:srgbClr val="000000"/>
                </a:solidFill>
                <a:latin typeface="+mj-lt"/>
              </a:rPr>
              <a:t>La medición de la resistencia a tierra de la red de puesta a tierra se deberá realizar aplicando el método de caída de tensión, de conformidad con lo que prevé el numeral 9.4 de la presente Norma. Esta medición deberá efectuarse tomando en consideración la condición más desfavorable en cuanto al grado de humedad del terreno en el que se ha instalado la red de puesta a tierra.</a:t>
            </a:r>
          </a:p>
          <a:p>
            <a:pPr marL="0" indent="0" algn="just">
              <a:lnSpc>
                <a:spcPct val="150000"/>
              </a:lnSpc>
              <a:buNone/>
            </a:pPr>
            <a:r>
              <a:rPr lang="es-ES" b="1" dirty="0">
                <a:solidFill>
                  <a:srgbClr val="000000"/>
                </a:solidFill>
                <a:latin typeface="+mj-lt"/>
              </a:rPr>
              <a:t>Para realizar la medición de la resistencia a tierra de la red de puesta a tierra se deberá contar con los instrumentos siguientes:</a:t>
            </a:r>
          </a:p>
          <a:p>
            <a:pPr marL="0" indent="0" algn="just">
              <a:lnSpc>
                <a:spcPct val="150000"/>
              </a:lnSpc>
              <a:buNone/>
            </a:pPr>
            <a:r>
              <a:rPr lang="es-ES" b="1" dirty="0">
                <a:solidFill>
                  <a:srgbClr val="000000"/>
                </a:solidFill>
                <a:latin typeface="+mj-lt"/>
              </a:rPr>
              <a:t>a)</a:t>
            </a:r>
            <a:r>
              <a:rPr lang="es-ES" dirty="0">
                <a:solidFill>
                  <a:srgbClr val="000000"/>
                </a:solidFill>
                <a:latin typeface="+mj-lt"/>
              </a:rPr>
              <a:t> Equipo de medición de resistencia de tierra con las características siguientes:</a:t>
            </a:r>
          </a:p>
          <a:p>
            <a:pPr marL="0" indent="0" algn="just">
              <a:lnSpc>
                <a:spcPct val="150000"/>
              </a:lnSpc>
              <a:buNone/>
            </a:pPr>
            <a:r>
              <a:rPr lang="es-ES" dirty="0">
                <a:solidFill>
                  <a:srgbClr val="000000"/>
                </a:solidFill>
                <a:latin typeface="+mj-lt"/>
              </a:rPr>
              <a:t>- Intervalo de frecuencia de 90 Hz a 200 Hz o mayor, y con capacidad de proveer corriente con valores de al menos 0.1 mA</a:t>
            </a:r>
            <a:endParaRPr lang="en-US" dirty="0">
              <a:solidFill>
                <a:srgbClr val="000000"/>
              </a:solidFill>
              <a:latin typeface="+mj-lt"/>
            </a:endParaRPr>
          </a:p>
        </p:txBody>
      </p:sp>
      <p:sp>
        <p:nvSpPr>
          <p:cNvPr id="1073" name="Google Shape;1073;p44"/>
          <p:cNvSpPr txBox="1">
            <a:spLocks noGrp="1"/>
          </p:cNvSpPr>
          <p:nvPr>
            <p:ph type="title"/>
          </p:nvPr>
        </p:nvSpPr>
        <p:spPr>
          <a:xfrm>
            <a:off x="1494736" y="1119965"/>
            <a:ext cx="8776683" cy="762400"/>
          </a:xfrm>
          <a:prstGeom prst="rect">
            <a:avLst/>
          </a:prstGeom>
        </p:spPr>
        <p:txBody>
          <a:bodyPr spcFirstLastPara="1" vert="horz" wrap="square" lIns="121900" tIns="121900" rIns="121900" bIns="121900" rtlCol="0" anchor="t" anchorCtr="0">
            <a:noAutofit/>
          </a:bodyPr>
          <a:lstStyle/>
          <a:p>
            <a:r>
              <a:rPr lang="en" sz="3200" dirty="0"/>
              <a:t>Medición de la resistencia a tierra.</a:t>
            </a:r>
            <a:endParaRPr sz="3200" dirty="0"/>
          </a:p>
        </p:txBody>
      </p:sp>
      <p:sp>
        <p:nvSpPr>
          <p:cNvPr id="2" name="Rectángulo 1">
            <a:extLst>
              <a:ext uri="{FF2B5EF4-FFF2-40B4-BE49-F238E27FC236}">
                <a16:creationId xmlns:a16="http://schemas.microsoft.com/office/drawing/2014/main" id="{6FFC5232-8978-A3FF-70A2-676D97AEB1F6}"/>
              </a:ext>
            </a:extLst>
          </p:cNvPr>
          <p:cNvSpPr/>
          <p:nvPr/>
        </p:nvSpPr>
        <p:spPr>
          <a:xfrm>
            <a:off x="1206515" y="702715"/>
            <a:ext cx="8950604" cy="54140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s-ES" sz="1600" dirty="0">
                <a:solidFill>
                  <a:srgbClr val="000000"/>
                </a:solidFill>
                <a:latin typeface="Arial" panose="020B0604020202020204" pitchFamily="34" charset="0"/>
              </a:rPr>
              <a:t>Medir la resistencia a tierra en subestaciones, redes de distribución de energía y contrastarla contra las normatividades vigentes aplicables.</a:t>
            </a:r>
          </a:p>
        </p:txBody>
      </p:sp>
      <p:sp>
        <p:nvSpPr>
          <p:cNvPr id="3" name="Rectángulo 2">
            <a:extLst>
              <a:ext uri="{FF2B5EF4-FFF2-40B4-BE49-F238E27FC236}">
                <a16:creationId xmlns:a16="http://schemas.microsoft.com/office/drawing/2014/main" id="{53FD1500-BD7E-912F-1AD6-5C2C8C28F3FB}"/>
              </a:ext>
            </a:extLst>
          </p:cNvPr>
          <p:cNvSpPr/>
          <p:nvPr/>
        </p:nvSpPr>
        <p:spPr>
          <a:xfrm>
            <a:off x="3839202" y="28290"/>
            <a:ext cx="2738244" cy="660772"/>
          </a:xfrm>
          <a:prstGeom prst="rect">
            <a:avLst/>
          </a:prstGeom>
          <a:solidFill>
            <a:schemeClr val="tx1">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sz="2400" b="1" dirty="0">
                <a:ln w="0"/>
                <a:solidFill>
                  <a:schemeClr val="accent6"/>
                </a:solidFill>
                <a:effectLst>
                  <a:outerShdw blurRad="38100" dist="19050" dir="2700000" algn="tl" rotWithShape="0">
                    <a:schemeClr val="dk1">
                      <a:alpha val="40000"/>
                    </a:schemeClr>
                  </a:outerShdw>
                </a:effectLst>
              </a:rPr>
              <a:t>Saber hacer 1</a:t>
            </a:r>
            <a:r>
              <a:rPr lang="es-MX" sz="2400" dirty="0">
                <a:ln w="0"/>
                <a:solidFill>
                  <a:schemeClr val="accent6"/>
                </a:solidFill>
                <a:effectLst>
                  <a:outerShdw blurRad="38100" dist="19050" dir="2700000" algn="tl" rotWithShape="0">
                    <a:schemeClr val="dk1">
                      <a:alpha val="40000"/>
                    </a:schemeClr>
                  </a:outerShdw>
                </a:effectLst>
              </a:rPr>
              <a:t> </a:t>
            </a:r>
            <a:endParaRPr lang="es-MX" sz="2400" dirty="0">
              <a:solidFill>
                <a:schemeClr val="accent6"/>
              </a:solidFill>
            </a:endParaRPr>
          </a:p>
        </p:txBody>
      </p:sp>
    </p:spTree>
    <p:extLst>
      <p:ext uri="{BB962C8B-B14F-4D97-AF65-F5344CB8AC3E}">
        <p14:creationId xmlns:p14="http://schemas.microsoft.com/office/powerpoint/2010/main" val="3435427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a:extLst>
              <a:ext uri="{FF2B5EF4-FFF2-40B4-BE49-F238E27FC236}">
                <a16:creationId xmlns:a16="http://schemas.microsoft.com/office/drawing/2014/main" id="{47B5FA26-0D18-4A19-B9BD-9A022FEA7C2A}"/>
              </a:ext>
            </a:extLst>
          </p:cNvPr>
          <p:cNvSpPr>
            <a:spLocks noGrp="1"/>
          </p:cNvSpPr>
          <p:nvPr>
            <p:ph type="subTitle" idx="4294967295"/>
          </p:nvPr>
        </p:nvSpPr>
        <p:spPr>
          <a:xfrm>
            <a:off x="0" y="417513"/>
            <a:ext cx="12192000" cy="496887"/>
          </a:xfrm>
        </p:spPr>
        <p:txBody>
          <a:bodyPr>
            <a:normAutofit lnSpcReduction="10000"/>
          </a:bodyPr>
          <a:lstStyle/>
          <a:p>
            <a:r>
              <a:rPr lang="es-MX" sz="2667" dirty="0"/>
              <a:t>Equipo de medición de resistencia a tierra</a:t>
            </a:r>
          </a:p>
        </p:txBody>
      </p:sp>
      <p:sp>
        <p:nvSpPr>
          <p:cNvPr id="5" name="Google Shape;1215;p45">
            <a:extLst>
              <a:ext uri="{FF2B5EF4-FFF2-40B4-BE49-F238E27FC236}">
                <a16:creationId xmlns:a16="http://schemas.microsoft.com/office/drawing/2014/main" id="{6D6465F6-6B23-36FE-F05F-7CCFC05CB122}"/>
              </a:ext>
            </a:extLst>
          </p:cNvPr>
          <p:cNvSpPr txBox="1">
            <a:spLocks/>
          </p:cNvSpPr>
          <p:nvPr/>
        </p:nvSpPr>
        <p:spPr>
          <a:xfrm>
            <a:off x="965531" y="994204"/>
            <a:ext cx="6673112" cy="4882155"/>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lnSpc>
                <a:spcPct val="150000"/>
              </a:lnSpc>
              <a:defRPr/>
            </a:pPr>
            <a:r>
              <a:rPr lang="es-ES" sz="1867" b="1" kern="0" dirty="0"/>
              <a:t>b) </a:t>
            </a:r>
            <a:r>
              <a:rPr lang="es-ES" sz="1867" kern="0" dirty="0"/>
              <a:t>Accesorios provistos por el fabricante del equipo de medición o, en caso de no contar con accesorios para el equipo de medición, utilizar cable o cordón aislado de cobre de forro apropiado a las condiciones de uso con una designación de uso más común de 2.08 mm2 (14 </a:t>
            </a:r>
            <a:r>
              <a:rPr lang="es-ES" sz="1867" kern="0" dirty="0" err="1"/>
              <a:t>AWG</a:t>
            </a:r>
            <a:r>
              <a:rPr lang="es-ES" sz="1867" kern="0" dirty="0"/>
              <a:t>) o 1.307 mm2(16 </a:t>
            </a:r>
            <a:r>
              <a:rPr lang="es-ES" sz="1867" kern="0" dirty="0" err="1"/>
              <a:t>AWG</a:t>
            </a:r>
            <a:r>
              <a:rPr lang="es-ES" sz="1867" kern="0" dirty="0"/>
              <a:t>), con accesorios en sus extremos para la correcta conexión al equipo y electrodos auxiliares con una longitud mínima de 50 centímetros y un diámetro mínimo de 13 milímetros de alguno de los materiales siguientes: acero inoxidable, acero con recubrimiento de cobre o acero galvanizado;</a:t>
            </a:r>
          </a:p>
        </p:txBody>
      </p:sp>
      <p:pic>
        <p:nvPicPr>
          <p:cNvPr id="1026" name="Picture 2" descr="CABLE XXI THHW 14 AWG 90° CAJA 100M NEGRO VINANEL | Alcione">
            <a:extLst>
              <a:ext uri="{FF2B5EF4-FFF2-40B4-BE49-F238E27FC236}">
                <a16:creationId xmlns:a16="http://schemas.microsoft.com/office/drawing/2014/main" id="{989B1F60-D3BA-BB34-DE16-DE29B57C05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4507" y="1772521"/>
            <a:ext cx="3325519" cy="3325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933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sp>
        <p:nvSpPr>
          <p:cNvPr id="4" name="Google Shape;1215;p45">
            <a:extLst>
              <a:ext uri="{FF2B5EF4-FFF2-40B4-BE49-F238E27FC236}">
                <a16:creationId xmlns:a16="http://schemas.microsoft.com/office/drawing/2014/main" id="{5569AA0B-0F9E-2D65-B645-2039F258DA41}"/>
              </a:ext>
            </a:extLst>
          </p:cNvPr>
          <p:cNvSpPr txBox="1">
            <a:spLocks/>
          </p:cNvSpPr>
          <p:nvPr/>
        </p:nvSpPr>
        <p:spPr>
          <a:xfrm>
            <a:off x="474028" y="978505"/>
            <a:ext cx="5746921" cy="4259673"/>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lnSpc>
                <a:spcPct val="150000"/>
              </a:lnSpc>
              <a:defRPr/>
            </a:pPr>
            <a:r>
              <a:rPr lang="es-ES" sz="1867" b="1" kern="0" dirty="0"/>
              <a:t>c) </a:t>
            </a:r>
            <a:r>
              <a:rPr lang="es-ES" sz="1867" kern="0" dirty="0"/>
              <a:t>Óhmetro o medidor de resistencia a tierra para comprobar la continuidad de las conexiones a tierra, con una resolución de al menos 1 ohm;</a:t>
            </a:r>
          </a:p>
          <a:p>
            <a:pPr algn="just" defTabSz="1219170">
              <a:lnSpc>
                <a:spcPct val="150000"/>
              </a:lnSpc>
              <a:defRPr/>
            </a:pPr>
            <a:endParaRPr lang="es-ES" sz="1867" kern="0" dirty="0"/>
          </a:p>
          <a:p>
            <a:pPr algn="just" defTabSz="1219170">
              <a:lnSpc>
                <a:spcPct val="150000"/>
              </a:lnSpc>
              <a:defRPr/>
            </a:pPr>
            <a:endParaRPr lang="es-ES" sz="1867" kern="0" dirty="0"/>
          </a:p>
          <a:p>
            <a:pPr algn="just" defTabSz="1219170">
              <a:lnSpc>
                <a:spcPct val="150000"/>
              </a:lnSpc>
              <a:defRPr/>
            </a:pPr>
            <a:endParaRPr lang="es-ES" sz="1867" kern="0" dirty="0"/>
          </a:p>
          <a:p>
            <a:pPr algn="just" defTabSz="1219170">
              <a:lnSpc>
                <a:spcPct val="150000"/>
              </a:lnSpc>
              <a:defRPr/>
            </a:pPr>
            <a:r>
              <a:rPr lang="es-ES" sz="1867" b="1" kern="0" dirty="0"/>
              <a:t>d) </a:t>
            </a:r>
            <a:r>
              <a:rPr lang="es-ES" sz="1867" kern="0" dirty="0"/>
              <a:t>Voltímetro con resolución de al menos 1 volt, y flexómetro o instrumento similar de medición de longitud.</a:t>
            </a:r>
            <a:endParaRPr lang="es-ES" sz="1867" b="1" kern="0" dirty="0"/>
          </a:p>
        </p:txBody>
      </p:sp>
      <p:pic>
        <p:nvPicPr>
          <p:cNvPr id="2050" name="Picture 2" descr="FLUKE Medidor de resistencia de tierra tipo pinza 35mm Digital LCD -  Probadores de Resistencia de Tierra Tipo Pinza - 189X38 | FLUKE-1630-2 FC -  Grainger México">
            <a:extLst>
              <a:ext uri="{FF2B5EF4-FFF2-40B4-BE49-F238E27FC236}">
                <a16:creationId xmlns:a16="http://schemas.microsoft.com/office/drawing/2014/main" id="{8195DA5F-D231-4A0F-0491-49A0481BAB3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42065" y="314505"/>
            <a:ext cx="2682008" cy="268200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Voltímetro | Proconsa México | Equipos de Medición">
            <a:extLst>
              <a:ext uri="{FF2B5EF4-FFF2-40B4-BE49-F238E27FC236}">
                <a16:creationId xmlns:a16="http://schemas.microsoft.com/office/drawing/2014/main" id="{2C2FE173-44AE-13D1-01C2-E43B6A0331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2065" y="3338052"/>
            <a:ext cx="2682008" cy="2682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6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sp>
        <p:nvSpPr>
          <p:cNvPr id="4" name="Google Shape;1215;p45">
            <a:extLst>
              <a:ext uri="{FF2B5EF4-FFF2-40B4-BE49-F238E27FC236}">
                <a16:creationId xmlns:a16="http://schemas.microsoft.com/office/drawing/2014/main" id="{5569AA0B-0F9E-2D65-B645-2039F258DA41}"/>
              </a:ext>
            </a:extLst>
          </p:cNvPr>
          <p:cNvSpPr txBox="1">
            <a:spLocks/>
          </p:cNvSpPr>
          <p:nvPr/>
        </p:nvSpPr>
        <p:spPr>
          <a:xfrm>
            <a:off x="349079" y="373090"/>
            <a:ext cx="11361263" cy="5331684"/>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lnSpc>
                <a:spcPct val="150000"/>
              </a:lnSpc>
              <a:defRPr/>
            </a:pPr>
            <a:r>
              <a:rPr lang="es-ES" sz="1867" kern="0" dirty="0"/>
              <a:t>La medición de la resistencia a tierra de la red de puesta a tierra se deberá realizar conforme a lo siguiente: </a:t>
            </a:r>
          </a:p>
          <a:p>
            <a:pPr algn="just" defTabSz="1219170">
              <a:lnSpc>
                <a:spcPct val="150000"/>
              </a:lnSpc>
              <a:defRPr/>
            </a:pPr>
            <a:r>
              <a:rPr lang="es-ES" sz="1867" b="1" kern="0" dirty="0"/>
              <a:t>a) </a:t>
            </a:r>
            <a:r>
              <a:rPr lang="es-ES" sz="1867" kern="0" dirty="0"/>
              <a:t>Verificar que el electrodo bajo prueba (que corresponde a la red de puesta a tierra) esté desconectado de la red de puesta a tierra, considerando lo siguiente: </a:t>
            </a:r>
          </a:p>
          <a:p>
            <a:pPr marL="0" lvl="3" algn="just" defTabSz="1219170">
              <a:lnSpc>
                <a:spcPct val="150000"/>
              </a:lnSpc>
              <a:defRPr/>
            </a:pPr>
            <a:r>
              <a:rPr lang="es-ES" sz="1867" b="1" kern="0" dirty="0"/>
              <a:t>	1) </a:t>
            </a:r>
            <a:r>
              <a:rPr lang="es-ES" sz="1867" kern="0" dirty="0"/>
              <a:t>Realizar la desconexión de la red de puesta a tierra, con los equipos eléctricos 	desenergizados, y </a:t>
            </a:r>
          </a:p>
          <a:p>
            <a:pPr marL="0" lvl="1" algn="just" defTabSz="1219170">
              <a:lnSpc>
                <a:spcPct val="150000"/>
              </a:lnSpc>
              <a:defRPr/>
            </a:pPr>
            <a:r>
              <a:rPr lang="es-ES" sz="1867" b="1" kern="0" dirty="0"/>
              <a:t>	2)</a:t>
            </a:r>
            <a:r>
              <a:rPr lang="es-ES" sz="1867" kern="0" dirty="0"/>
              <a:t> Efectuar la medición de la resistencia a tierra desconectando cada electrodo de 	forma individual, cuando ésta se realice en condiciones de operación normal, a fin 	de no desproteger a los trabajadores;</a:t>
            </a:r>
          </a:p>
          <a:p>
            <a:pPr marL="0" lvl="1" algn="just" defTabSz="1219170">
              <a:lnSpc>
                <a:spcPct val="150000"/>
              </a:lnSpc>
              <a:defRPr/>
            </a:pPr>
            <a:r>
              <a:rPr lang="es-ES" sz="1867" b="1" kern="0" dirty="0"/>
              <a:t>b) </a:t>
            </a:r>
            <a:r>
              <a:rPr lang="es-ES" sz="1867" kern="0" dirty="0"/>
              <a:t>Ajustar a cero la aguja del instrumento de medición analógico o verificar que la fuente de poder del equipo digital tenga suficiente energía para realizar el conjunto de mediciones;</a:t>
            </a:r>
            <a:endParaRPr lang="es-ES" sz="1867" b="1" kern="0" dirty="0"/>
          </a:p>
        </p:txBody>
      </p:sp>
    </p:spTree>
    <p:extLst>
      <p:ext uri="{BB962C8B-B14F-4D97-AF65-F5344CB8AC3E}">
        <p14:creationId xmlns:p14="http://schemas.microsoft.com/office/powerpoint/2010/main" val="2011473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a:extLst>
              <a:ext uri="{FF2B5EF4-FFF2-40B4-BE49-F238E27FC236}">
                <a16:creationId xmlns:a16="http://schemas.microsoft.com/office/drawing/2014/main" id="{47B5FA26-0D18-4A19-B9BD-9A022FEA7C2A}"/>
              </a:ext>
            </a:extLst>
          </p:cNvPr>
          <p:cNvSpPr>
            <a:spLocks noGrp="1"/>
          </p:cNvSpPr>
          <p:nvPr>
            <p:ph type="subTitle" idx="4294967295"/>
          </p:nvPr>
        </p:nvSpPr>
        <p:spPr>
          <a:xfrm>
            <a:off x="0" y="-50800"/>
            <a:ext cx="12192000" cy="496888"/>
          </a:xfrm>
        </p:spPr>
        <p:txBody>
          <a:bodyPr>
            <a:normAutofit lnSpcReduction="10000"/>
          </a:bodyPr>
          <a:lstStyle/>
          <a:p>
            <a:r>
              <a:rPr lang="es-MX" sz="2667" dirty="0"/>
              <a:t>Método de caída de tensión.</a:t>
            </a:r>
          </a:p>
        </p:txBody>
      </p:sp>
      <p:sp>
        <p:nvSpPr>
          <p:cNvPr id="5" name="Google Shape;1215;p45">
            <a:extLst>
              <a:ext uri="{FF2B5EF4-FFF2-40B4-BE49-F238E27FC236}">
                <a16:creationId xmlns:a16="http://schemas.microsoft.com/office/drawing/2014/main" id="{6D6465F6-6B23-36FE-F05F-7CCFC05CB122}"/>
              </a:ext>
            </a:extLst>
          </p:cNvPr>
          <p:cNvSpPr txBox="1">
            <a:spLocks/>
          </p:cNvSpPr>
          <p:nvPr/>
        </p:nvSpPr>
        <p:spPr>
          <a:xfrm>
            <a:off x="231791" y="570264"/>
            <a:ext cx="10417475" cy="4697873"/>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defRPr/>
            </a:pPr>
            <a:r>
              <a:rPr lang="es-ES" sz="2133" b="1" kern="0" dirty="0"/>
              <a:t>1) </a:t>
            </a:r>
            <a:r>
              <a:rPr lang="es-ES" sz="2133" kern="0" dirty="0"/>
              <a:t>Hacer circular una corriente entre dos electrodos: uno llamado C1 (que corresponde a la red de puesta a tierra) y un electrodo auxiliar denominado C2, mismo que se introduce al terreno a una distancia mínima de 20 metros de C1. Para realizar la primera medición se introduce en el terreno otro electrodo auxiliar llamado P1, a un metro de distancia de C1, entre el electrodo bajo prueba C1 y el electrodo auxiliar C2; </a:t>
            </a:r>
          </a:p>
          <a:p>
            <a:pPr algn="just" defTabSz="1219170">
              <a:defRPr/>
            </a:pPr>
            <a:endParaRPr lang="es-ES" sz="2133" kern="0" dirty="0"/>
          </a:p>
          <a:p>
            <a:pPr algn="just" defTabSz="1219170">
              <a:defRPr/>
            </a:pPr>
            <a:r>
              <a:rPr lang="es-ES" sz="2133" b="1" kern="0" dirty="0"/>
              <a:t>2) </a:t>
            </a:r>
            <a:r>
              <a:rPr lang="es-ES" sz="2133" kern="0" dirty="0"/>
              <a:t>Desplazar el electrodo auxiliar P1 de manera lineal a 3 metros de la primera medición y en dirección al electrodo auxiliar C2 para realizar la segunda medición, y </a:t>
            </a:r>
          </a:p>
          <a:p>
            <a:pPr algn="just" defTabSz="1219170">
              <a:defRPr/>
            </a:pPr>
            <a:endParaRPr lang="es-ES" sz="2133" kern="0" dirty="0"/>
          </a:p>
          <a:p>
            <a:pPr algn="just" defTabSz="1219170">
              <a:defRPr/>
            </a:pPr>
            <a:r>
              <a:rPr lang="es-ES" sz="2133" b="1" kern="0" dirty="0"/>
              <a:t>3) </a:t>
            </a:r>
            <a:r>
              <a:rPr lang="es-ES" sz="2133" kern="0" dirty="0"/>
              <a:t>Realizar las mediciones siguientes desplazando el electrodo auxiliar P1 cada 3 metros hasta complementar 19 metros.</a:t>
            </a:r>
          </a:p>
        </p:txBody>
      </p:sp>
    </p:spTree>
    <p:extLst>
      <p:ext uri="{BB962C8B-B14F-4D97-AF65-F5344CB8AC3E}">
        <p14:creationId xmlns:p14="http://schemas.microsoft.com/office/powerpoint/2010/main" val="1431204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0D70393D-2237-4A4E-8F04-D534366E7241}"/>
              </a:ext>
            </a:extLst>
          </p:cNvPr>
          <p:cNvGrpSpPr/>
          <p:nvPr/>
        </p:nvGrpSpPr>
        <p:grpSpPr>
          <a:xfrm>
            <a:off x="2967558" y="191245"/>
            <a:ext cx="7451592" cy="400110"/>
            <a:chOff x="1880215" y="393975"/>
            <a:chExt cx="7451592" cy="400110"/>
          </a:xfrm>
        </p:grpSpPr>
        <p:sp>
          <p:nvSpPr>
            <p:cNvPr id="8" name="Rectángulo 7">
              <a:extLst>
                <a:ext uri="{FF2B5EF4-FFF2-40B4-BE49-F238E27FC236}">
                  <a16:creationId xmlns:a16="http://schemas.microsoft.com/office/drawing/2014/main" id="{C2F7BBBA-FB5A-463B-9D6A-AAF1004E395F}"/>
                </a:ext>
              </a:extLst>
            </p:cNvPr>
            <p:cNvSpPr/>
            <p:nvPr/>
          </p:nvSpPr>
          <p:spPr>
            <a:xfrm>
              <a:off x="1880215" y="393975"/>
              <a:ext cx="835678" cy="400110"/>
            </a:xfrm>
            <a:prstGeom prst="rect">
              <a:avLst/>
            </a:prstGeom>
            <a:solidFill>
              <a:schemeClr val="accent4">
                <a:lumMod val="60000"/>
                <a:lumOff val="40000"/>
              </a:schemeClr>
            </a:solidFill>
          </p:spPr>
          <p:txBody>
            <a:bodyPr wrap="none">
              <a:spAutoFit/>
            </a:bodyPr>
            <a:lstStyle/>
            <a:p>
              <a:r>
                <a:rPr lang="es-MX" sz="2000" b="1" dirty="0">
                  <a:latin typeface="Arial" panose="020B0604020202020204" pitchFamily="34" charset="0"/>
                  <a:ea typeface="Times New Roman" panose="02020603050405020304" pitchFamily="18" charset="0"/>
                </a:rPr>
                <a:t>Tema</a:t>
              </a:r>
              <a:endParaRPr lang="es-MX" sz="2000" dirty="0"/>
            </a:p>
          </p:txBody>
        </p:sp>
        <p:sp>
          <p:nvSpPr>
            <p:cNvPr id="9" name="Rectángulo 8">
              <a:extLst>
                <a:ext uri="{FF2B5EF4-FFF2-40B4-BE49-F238E27FC236}">
                  <a16:creationId xmlns:a16="http://schemas.microsoft.com/office/drawing/2014/main" id="{9A49BF14-9062-4DA6-AF88-16E8C9016FF0}"/>
                </a:ext>
              </a:extLst>
            </p:cNvPr>
            <p:cNvSpPr/>
            <p:nvPr/>
          </p:nvSpPr>
          <p:spPr>
            <a:xfrm>
              <a:off x="2715893" y="393975"/>
              <a:ext cx="6615914" cy="40011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none">
              <a:spAutoFit/>
            </a:bodyPr>
            <a:lstStyle/>
            <a:p>
              <a:r>
                <a:rPr lang="es-ES" sz="2000" dirty="0">
                  <a:latin typeface="Arial" panose="020B0604020202020204" pitchFamily="34" charset="0"/>
                  <a:cs typeface="Arial" panose="020B0604020202020204" pitchFamily="34" charset="0"/>
                </a:rPr>
                <a:t>2.-</a:t>
              </a:r>
              <a:r>
                <a:rPr lang="es-ES" sz="2000" dirty="0"/>
                <a:t>MANTENIMIENTO DE SISTEMAS DE PUESTA A TIERRA</a:t>
              </a:r>
              <a:endParaRPr lang="es-MX" sz="2000" dirty="0">
                <a:latin typeface="Arial" panose="020B0604020202020204" pitchFamily="34" charset="0"/>
                <a:cs typeface="Arial" panose="020B0604020202020204" pitchFamily="34" charset="0"/>
              </a:endParaRPr>
            </a:p>
          </p:txBody>
        </p:sp>
      </p:grpSp>
      <p:grpSp>
        <p:nvGrpSpPr>
          <p:cNvPr id="10" name="Grupo 9">
            <a:extLst>
              <a:ext uri="{FF2B5EF4-FFF2-40B4-BE49-F238E27FC236}">
                <a16:creationId xmlns:a16="http://schemas.microsoft.com/office/drawing/2014/main" id="{02655A11-A13C-4745-900C-74300A494BB0}"/>
              </a:ext>
            </a:extLst>
          </p:cNvPr>
          <p:cNvGrpSpPr/>
          <p:nvPr/>
        </p:nvGrpSpPr>
        <p:grpSpPr>
          <a:xfrm>
            <a:off x="1105811" y="591355"/>
            <a:ext cx="10853214" cy="661720"/>
            <a:chOff x="691470" y="1370321"/>
            <a:chExt cx="10853214" cy="661720"/>
          </a:xfrm>
        </p:grpSpPr>
        <p:sp>
          <p:nvSpPr>
            <p:cNvPr id="11" name="Rectángulo 10">
              <a:extLst>
                <a:ext uri="{FF2B5EF4-FFF2-40B4-BE49-F238E27FC236}">
                  <a16:creationId xmlns:a16="http://schemas.microsoft.com/office/drawing/2014/main" id="{FE257DE2-8268-4956-81DE-DE74991211A7}"/>
                </a:ext>
              </a:extLst>
            </p:cNvPr>
            <p:cNvSpPr/>
            <p:nvPr/>
          </p:nvSpPr>
          <p:spPr>
            <a:xfrm>
              <a:off x="691470" y="1370321"/>
              <a:ext cx="898003" cy="400110"/>
            </a:xfrm>
            <a:prstGeom prst="rect">
              <a:avLst/>
            </a:prstGeom>
            <a:solidFill>
              <a:schemeClr val="accent5">
                <a:lumMod val="60000"/>
                <a:lumOff val="40000"/>
              </a:schemeClr>
            </a:solidFill>
          </p:spPr>
          <p:txBody>
            <a:bodyPr wrap="none">
              <a:spAutoFit/>
            </a:bodyPr>
            <a:lstStyle/>
            <a:p>
              <a:r>
                <a:rPr lang="es-MX" sz="2000" b="1" dirty="0">
                  <a:latin typeface="Arial" panose="020B0604020202020204" pitchFamily="34" charset="0"/>
                  <a:ea typeface="Times New Roman" panose="02020603050405020304" pitchFamily="18" charset="0"/>
                </a:rPr>
                <a:t>Saber</a:t>
              </a:r>
              <a:endParaRPr lang="es-MX" sz="2000" dirty="0"/>
            </a:p>
          </p:txBody>
        </p:sp>
        <p:sp>
          <p:nvSpPr>
            <p:cNvPr id="12" name="Rectángulo 11">
              <a:extLst>
                <a:ext uri="{FF2B5EF4-FFF2-40B4-BE49-F238E27FC236}">
                  <a16:creationId xmlns:a16="http://schemas.microsoft.com/office/drawing/2014/main" id="{809A3E86-EBC8-4B0B-8C28-B9590DCFD44D}"/>
                </a:ext>
              </a:extLst>
            </p:cNvPr>
            <p:cNvSpPr/>
            <p:nvPr/>
          </p:nvSpPr>
          <p:spPr>
            <a:xfrm>
              <a:off x="1589473" y="1385710"/>
              <a:ext cx="9955211" cy="646331"/>
            </a:xfrm>
            <a:prstGeom prst="rect">
              <a:avLst/>
            </a:prstGeom>
            <a:solidFill>
              <a:srgbClr val="9AC3F6"/>
            </a:solidFill>
          </p:spPr>
          <p:txBody>
            <a:bodyPr wrap="square">
              <a:spAutoFit/>
            </a:bodyPr>
            <a:lstStyle/>
            <a:p>
              <a:r>
                <a:rPr lang="es-ES" dirty="0">
                  <a:latin typeface="Arial" panose="020B0604020202020204" pitchFamily="34" charset="0"/>
                  <a:cs typeface="Arial" panose="020B0604020202020204" pitchFamily="34" charset="0"/>
                </a:rPr>
                <a:t>.</a:t>
              </a:r>
              <a:r>
                <a:rPr lang="es-MX" dirty="0">
                  <a:latin typeface="Arial" panose="020B0604020202020204" pitchFamily="34" charset="0"/>
                  <a:cs typeface="Arial" panose="020B0604020202020204" pitchFamily="34" charset="0"/>
                </a:rPr>
                <a:t> </a:t>
              </a:r>
              <a:r>
                <a:rPr lang="es-ES" dirty="0">
                  <a:solidFill>
                    <a:srgbClr val="000000"/>
                  </a:solidFill>
                  <a:latin typeface="Arial" panose="020B0604020202020204" pitchFamily="34" charset="0"/>
                </a:rPr>
                <a:t>Identificar las acciones para el mantenimiento preventivo de un sistema de tierras considerando los efectos de la corrosión, condiciones atmosféricas, golpes mecánicos. 	</a:t>
              </a:r>
            </a:p>
          </p:txBody>
        </p:sp>
      </p:grpSp>
      <p:sp>
        <p:nvSpPr>
          <p:cNvPr id="13" name="Rectángulo 12"/>
          <p:cNvSpPr/>
          <p:nvPr/>
        </p:nvSpPr>
        <p:spPr>
          <a:xfrm>
            <a:off x="817347" y="1498661"/>
            <a:ext cx="3429144" cy="369332"/>
          </a:xfrm>
          <a:prstGeom prst="rect">
            <a:avLst/>
          </a:prstGeom>
        </p:spPr>
        <p:txBody>
          <a:bodyPr wrap="none">
            <a:spAutoFit/>
          </a:bodyPr>
          <a:lstStyle/>
          <a:p>
            <a:pPr lvl="0" algn="ctr">
              <a:buClr>
                <a:srgbClr val="2C2C2C"/>
              </a:buClr>
              <a:buSzPts val="2500"/>
              <a:defRPr/>
            </a:pPr>
            <a:r>
              <a:rPr lang="es-MX" b="1" kern="0" dirty="0">
                <a:solidFill>
                  <a:srgbClr val="2C2C2C"/>
                </a:solidFill>
                <a:latin typeface="Prata"/>
                <a:sym typeface="Prata"/>
              </a:rPr>
              <a:t>Programas de mantenimiento</a:t>
            </a:r>
          </a:p>
        </p:txBody>
      </p:sp>
      <p:sp>
        <p:nvSpPr>
          <p:cNvPr id="14" name="Marcador de contenido 2">
            <a:extLst>
              <a:ext uri="{FF2B5EF4-FFF2-40B4-BE49-F238E27FC236}">
                <a16:creationId xmlns:a16="http://schemas.microsoft.com/office/drawing/2014/main" id="{2D31CB27-BD61-4FD2-1B3B-E29AFCFB0D34}"/>
              </a:ext>
            </a:extLst>
          </p:cNvPr>
          <p:cNvSpPr txBox="1">
            <a:spLocks/>
          </p:cNvSpPr>
          <p:nvPr/>
        </p:nvSpPr>
        <p:spPr>
          <a:xfrm>
            <a:off x="584469" y="1867993"/>
            <a:ext cx="9463540" cy="33467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lt2"/>
              </a:buClr>
              <a:buSzPts val="1200"/>
              <a:buFont typeface="Livvic Light"/>
              <a:buChar char="●"/>
              <a:defRPr sz="1200" b="0" i="0" u="none" strike="noStrike" cap="none">
                <a:solidFill>
                  <a:schemeClr val="lt2"/>
                </a:solidFill>
                <a:latin typeface="Raleway Medium"/>
                <a:ea typeface="Raleway Medium"/>
                <a:cs typeface="Raleway Medium"/>
                <a:sym typeface="Raleway Medium"/>
              </a:defRPr>
            </a:lvl1pPr>
            <a:lvl2pPr marL="914400" marR="0" lvl="1" indent="-292100" algn="l" rtl="0">
              <a:lnSpc>
                <a:spcPct val="115000"/>
              </a:lnSpc>
              <a:spcBef>
                <a:spcPts val="1600"/>
              </a:spcBef>
              <a:spcAft>
                <a:spcPts val="0"/>
              </a:spcAft>
              <a:buClr>
                <a:schemeClr val="lt2"/>
              </a:buClr>
              <a:buSzPts val="1000"/>
              <a:buFont typeface="Nunito Light"/>
              <a:buChar char="○"/>
              <a:defRPr sz="1400" b="0" i="0" u="none" strike="noStrike" cap="none">
                <a:solidFill>
                  <a:schemeClr val="lt2"/>
                </a:solidFill>
                <a:latin typeface="Raleway Medium"/>
                <a:ea typeface="Raleway Medium"/>
                <a:cs typeface="Raleway Medium"/>
                <a:sym typeface="Raleway Medium"/>
              </a:defRPr>
            </a:lvl2pPr>
            <a:lvl3pPr marL="1371600" marR="0" lvl="2" indent="-292100" algn="l" rtl="0">
              <a:lnSpc>
                <a:spcPct val="115000"/>
              </a:lnSpc>
              <a:spcBef>
                <a:spcPts val="1600"/>
              </a:spcBef>
              <a:spcAft>
                <a:spcPts val="0"/>
              </a:spcAft>
              <a:buClr>
                <a:schemeClr val="lt2"/>
              </a:buClr>
              <a:buSzPts val="1000"/>
              <a:buFont typeface="Nunito Light"/>
              <a:buChar char="■"/>
              <a:defRPr sz="1400" b="0" i="0" u="none" strike="noStrike" cap="none">
                <a:solidFill>
                  <a:schemeClr val="lt2"/>
                </a:solidFill>
                <a:latin typeface="Raleway Medium"/>
                <a:ea typeface="Raleway Medium"/>
                <a:cs typeface="Raleway Medium"/>
                <a:sym typeface="Raleway Medium"/>
              </a:defRPr>
            </a:lvl3pPr>
            <a:lvl4pPr marL="1828800" marR="0" lvl="3" indent="-292100" algn="l" rtl="0">
              <a:lnSpc>
                <a:spcPct val="115000"/>
              </a:lnSpc>
              <a:spcBef>
                <a:spcPts val="1600"/>
              </a:spcBef>
              <a:spcAft>
                <a:spcPts val="0"/>
              </a:spcAft>
              <a:buClr>
                <a:schemeClr val="lt2"/>
              </a:buClr>
              <a:buSzPts val="1000"/>
              <a:buFont typeface="Nunito Light"/>
              <a:buChar char="●"/>
              <a:defRPr sz="1400" b="0" i="0" u="none" strike="noStrike" cap="none">
                <a:solidFill>
                  <a:schemeClr val="lt2"/>
                </a:solidFill>
                <a:latin typeface="Raleway Medium"/>
                <a:ea typeface="Raleway Medium"/>
                <a:cs typeface="Raleway Medium"/>
                <a:sym typeface="Raleway Medium"/>
              </a:defRPr>
            </a:lvl4pPr>
            <a:lvl5pPr marL="2286000" marR="0" lvl="4" indent="-292100" algn="l" rtl="0">
              <a:lnSpc>
                <a:spcPct val="115000"/>
              </a:lnSpc>
              <a:spcBef>
                <a:spcPts val="1600"/>
              </a:spcBef>
              <a:spcAft>
                <a:spcPts val="0"/>
              </a:spcAft>
              <a:buClr>
                <a:schemeClr val="lt2"/>
              </a:buClr>
              <a:buSzPts val="1000"/>
              <a:buFont typeface="Nunito Light"/>
              <a:buChar char="○"/>
              <a:defRPr sz="1400" b="0" i="0" u="none" strike="noStrike" cap="none">
                <a:solidFill>
                  <a:schemeClr val="lt2"/>
                </a:solidFill>
                <a:latin typeface="Raleway Medium"/>
                <a:ea typeface="Raleway Medium"/>
                <a:cs typeface="Raleway Medium"/>
                <a:sym typeface="Raleway Medium"/>
              </a:defRPr>
            </a:lvl5pPr>
            <a:lvl6pPr marL="2743200" marR="0" lvl="5" indent="-292100" algn="l" rtl="0">
              <a:lnSpc>
                <a:spcPct val="115000"/>
              </a:lnSpc>
              <a:spcBef>
                <a:spcPts val="1600"/>
              </a:spcBef>
              <a:spcAft>
                <a:spcPts val="0"/>
              </a:spcAft>
              <a:buClr>
                <a:schemeClr val="lt2"/>
              </a:buClr>
              <a:buSzPts val="1000"/>
              <a:buFont typeface="Nunito Light"/>
              <a:buChar char="■"/>
              <a:defRPr sz="1400" b="0" i="0" u="none" strike="noStrike" cap="none">
                <a:solidFill>
                  <a:schemeClr val="lt2"/>
                </a:solidFill>
                <a:latin typeface="Raleway Medium"/>
                <a:ea typeface="Raleway Medium"/>
                <a:cs typeface="Raleway Medium"/>
                <a:sym typeface="Raleway Medium"/>
              </a:defRPr>
            </a:lvl6pPr>
            <a:lvl7pPr marL="3200400" marR="0" lvl="6" indent="-292100" algn="l" rtl="0">
              <a:lnSpc>
                <a:spcPct val="115000"/>
              </a:lnSpc>
              <a:spcBef>
                <a:spcPts val="1600"/>
              </a:spcBef>
              <a:spcAft>
                <a:spcPts val="0"/>
              </a:spcAft>
              <a:buClr>
                <a:schemeClr val="lt2"/>
              </a:buClr>
              <a:buSzPts val="1000"/>
              <a:buFont typeface="Nunito Light"/>
              <a:buChar char="●"/>
              <a:defRPr sz="1400" b="0" i="0" u="none" strike="noStrike" cap="none">
                <a:solidFill>
                  <a:schemeClr val="lt2"/>
                </a:solidFill>
                <a:latin typeface="Raleway Medium"/>
                <a:ea typeface="Raleway Medium"/>
                <a:cs typeface="Raleway Medium"/>
                <a:sym typeface="Raleway Medium"/>
              </a:defRPr>
            </a:lvl7pPr>
            <a:lvl8pPr marL="3657600" marR="0" lvl="7" indent="-292100" algn="l" rtl="0">
              <a:lnSpc>
                <a:spcPct val="115000"/>
              </a:lnSpc>
              <a:spcBef>
                <a:spcPts val="1600"/>
              </a:spcBef>
              <a:spcAft>
                <a:spcPts val="0"/>
              </a:spcAft>
              <a:buClr>
                <a:schemeClr val="lt2"/>
              </a:buClr>
              <a:buSzPts val="1000"/>
              <a:buFont typeface="Nunito Light"/>
              <a:buChar char="○"/>
              <a:defRPr sz="1400" b="0" i="0" u="none" strike="noStrike" cap="none">
                <a:solidFill>
                  <a:schemeClr val="lt2"/>
                </a:solidFill>
                <a:latin typeface="Raleway Medium"/>
                <a:ea typeface="Raleway Medium"/>
                <a:cs typeface="Raleway Medium"/>
                <a:sym typeface="Raleway Medium"/>
              </a:defRPr>
            </a:lvl8pPr>
            <a:lvl9pPr marL="4114800" marR="0" lvl="8" indent="-292100" algn="l" rtl="0">
              <a:lnSpc>
                <a:spcPct val="115000"/>
              </a:lnSpc>
              <a:spcBef>
                <a:spcPts val="1600"/>
              </a:spcBef>
              <a:spcAft>
                <a:spcPts val="1600"/>
              </a:spcAft>
              <a:buClr>
                <a:schemeClr val="lt2"/>
              </a:buClr>
              <a:buSzPts val="1000"/>
              <a:buFont typeface="Nunito Light"/>
              <a:buChar char="■"/>
              <a:defRPr sz="1400" b="0" i="0" u="none" strike="noStrike" cap="none">
                <a:solidFill>
                  <a:schemeClr val="lt2"/>
                </a:solidFill>
                <a:latin typeface="Raleway Medium"/>
                <a:ea typeface="Raleway Medium"/>
                <a:cs typeface="Raleway Medium"/>
                <a:sym typeface="Raleway Medium"/>
              </a:defRPr>
            </a:lvl9pPr>
          </a:lstStyle>
          <a:p>
            <a:pPr marL="0" marR="0" lvl="0" indent="0" algn="just" defTabSz="914400" rtl="0" eaLnBrk="1" fontAlgn="auto" latinLnBrk="0" hangingPunct="1">
              <a:lnSpc>
                <a:spcPct val="110000"/>
              </a:lnSpc>
              <a:spcBef>
                <a:spcPts val="0"/>
              </a:spcBef>
              <a:spcAft>
                <a:spcPts val="0"/>
              </a:spcAft>
              <a:buClr>
                <a:srgbClr val="2C2C2C"/>
              </a:buClr>
              <a:buSzPts val="1200"/>
              <a:buFont typeface="Livvic Light"/>
              <a:buNone/>
              <a:tabLst/>
              <a:defRPr/>
            </a:pPr>
            <a:r>
              <a:rPr kumimoji="0" lang="es-MX" sz="1800" b="0" i="0" u="none" strike="noStrike" kern="0" cap="none" spc="0" normalizeH="0" baseline="0" noProof="0" dirty="0">
                <a:ln>
                  <a:noFill/>
                </a:ln>
                <a:solidFill>
                  <a:srgbClr val="2C2C2C"/>
                </a:solidFill>
                <a:effectLst/>
                <a:uLnTx/>
                <a:uFillTx/>
                <a:latin typeface="Raleway Medium"/>
                <a:sym typeface="Raleway Medium"/>
              </a:rPr>
              <a:t>Un sistema de puesta a tierra (SPT) evita la ocurrencia de descargas, corrientes de falla y arcos eléctricos, garantizando así la integridad física de las personas y la protección de equipos e instalaciones. Dado el rol clave que juegan estos elementos en la industria, resulta fundamental que sean sometidos a programas de mantenimiento, sobre todo considerando que con el paso del tiempo van perdiendo su efectividad por factores como </a:t>
            </a:r>
            <a:r>
              <a:rPr kumimoji="0" lang="es-MX" sz="1800" b="0" i="0" u="none" strike="noStrike" kern="0" cap="none" spc="0" normalizeH="0" baseline="0" noProof="0" dirty="0">
                <a:ln>
                  <a:noFill/>
                </a:ln>
                <a:solidFill>
                  <a:srgbClr val="7030A0"/>
                </a:solidFill>
                <a:effectLst/>
                <a:uLnTx/>
                <a:uFillTx/>
                <a:latin typeface="Raleway Medium"/>
                <a:sym typeface="Raleway Medium"/>
              </a:rPr>
              <a:t>corrosión</a:t>
            </a:r>
            <a:r>
              <a:rPr kumimoji="0" lang="es-MX" sz="1800" b="0" i="0" u="none" strike="noStrike" kern="0" cap="none" spc="0" normalizeH="0" baseline="0" noProof="0" dirty="0">
                <a:ln>
                  <a:noFill/>
                </a:ln>
                <a:solidFill>
                  <a:srgbClr val="2C2C2C"/>
                </a:solidFill>
                <a:effectLst/>
                <a:uLnTx/>
                <a:uFillTx/>
                <a:latin typeface="Raleway Medium"/>
                <a:sym typeface="Raleway Medium"/>
              </a:rPr>
              <a:t>, </a:t>
            </a:r>
            <a:r>
              <a:rPr kumimoji="0" lang="es-MX" sz="1800" b="0" i="0" u="none" strike="noStrike" kern="0" cap="none" spc="0" normalizeH="0" baseline="0" noProof="0" dirty="0">
                <a:ln>
                  <a:noFill/>
                </a:ln>
                <a:solidFill>
                  <a:srgbClr val="0070C0"/>
                </a:solidFill>
                <a:effectLst/>
                <a:uLnTx/>
                <a:uFillTx/>
                <a:latin typeface="Raleway Medium"/>
                <a:sym typeface="Raleway Medium"/>
              </a:rPr>
              <a:t>fallas eléctricas </a:t>
            </a:r>
            <a:r>
              <a:rPr kumimoji="0" lang="es-MX" sz="1800" b="0" i="0" u="none" strike="noStrike" kern="0" cap="none" spc="0" normalizeH="0" baseline="0" noProof="0" dirty="0">
                <a:ln>
                  <a:noFill/>
                </a:ln>
                <a:solidFill>
                  <a:srgbClr val="2C2C2C"/>
                </a:solidFill>
                <a:effectLst/>
                <a:uLnTx/>
                <a:uFillTx/>
                <a:latin typeface="Raleway Medium"/>
                <a:sym typeface="Raleway Medium"/>
              </a:rPr>
              <a:t>o </a:t>
            </a:r>
            <a:r>
              <a:rPr kumimoji="0" lang="es-MX" sz="1800" b="0" i="0" u="none" strike="noStrike" kern="0" cap="none" spc="0" normalizeH="0" baseline="0" noProof="0" dirty="0">
                <a:ln>
                  <a:noFill/>
                </a:ln>
                <a:solidFill>
                  <a:srgbClr val="C00000"/>
                </a:solidFill>
                <a:effectLst/>
                <a:uLnTx/>
                <a:uFillTx/>
                <a:latin typeface="Raleway Medium"/>
                <a:sym typeface="Raleway Medium"/>
              </a:rPr>
              <a:t>daños mecánicos</a:t>
            </a:r>
            <a:r>
              <a:rPr kumimoji="0" lang="es-MX" sz="1800" b="0" i="0" u="none" strike="noStrike" kern="0" cap="none" spc="0" normalizeH="0" baseline="0" noProof="0" dirty="0">
                <a:ln>
                  <a:noFill/>
                </a:ln>
                <a:solidFill>
                  <a:srgbClr val="2C2C2C"/>
                </a:solidFill>
                <a:effectLst/>
                <a:uLnTx/>
                <a:uFillTx/>
                <a:latin typeface="Raleway Medium"/>
                <a:sym typeface="Raleway Medium"/>
              </a:rPr>
              <a:t>, entre otros.</a:t>
            </a:r>
          </a:p>
        </p:txBody>
      </p:sp>
      <p:sp>
        <p:nvSpPr>
          <p:cNvPr id="15" name="CuadroTexto 14">
            <a:extLst>
              <a:ext uri="{FF2B5EF4-FFF2-40B4-BE49-F238E27FC236}">
                <a16:creationId xmlns:a16="http://schemas.microsoft.com/office/drawing/2014/main" id="{074F8279-87F4-7A2B-8062-C3A79D604D7E}"/>
              </a:ext>
            </a:extLst>
          </p:cNvPr>
          <p:cNvSpPr txBox="1"/>
          <p:nvPr/>
        </p:nvSpPr>
        <p:spPr>
          <a:xfrm>
            <a:off x="516928" y="4220170"/>
            <a:ext cx="95986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800" b="0" i="0" u="none" strike="noStrike" kern="0" cap="none" spc="0" normalizeH="0" baseline="0" noProof="0" dirty="0">
                <a:ln>
                  <a:noFill/>
                </a:ln>
                <a:solidFill>
                  <a:srgbClr val="000000"/>
                </a:solidFill>
                <a:effectLst/>
                <a:uLnTx/>
                <a:uFillTx/>
                <a:latin typeface="Arial"/>
                <a:cs typeface="Arial"/>
                <a:sym typeface="Arial"/>
              </a:rPr>
              <a:t>Este estudio es solicitado por la STPS (NOM-022-STPS-2015) de manera anual para constatar que, a toda la electricidad estática, se le está dando la disipación apropiada.</a:t>
            </a:r>
          </a:p>
        </p:txBody>
      </p:sp>
    </p:spTree>
    <p:extLst>
      <p:ext uri="{BB962C8B-B14F-4D97-AF65-F5344CB8AC3E}">
        <p14:creationId xmlns:p14="http://schemas.microsoft.com/office/powerpoint/2010/main" val="2410251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E0E18E2-ECF0-E59E-B1DA-C8EB9B336C57}"/>
              </a:ext>
            </a:extLst>
          </p:cNvPr>
          <p:cNvSpPr txBox="1"/>
          <p:nvPr/>
        </p:nvSpPr>
        <p:spPr>
          <a:xfrm>
            <a:off x="283535" y="159062"/>
            <a:ext cx="8066567" cy="5695534"/>
          </a:xfrm>
          <a:prstGeom prst="rect">
            <a:avLst/>
          </a:prstGeom>
          <a:noFill/>
        </p:spPr>
        <p:txBody>
          <a:bodyPr wrap="square" rtlCol="0">
            <a:spAutoFit/>
          </a:bodyPr>
          <a:lstStyle/>
          <a:p>
            <a:pPr algn="just" defTabSz="1219170">
              <a:lnSpc>
                <a:spcPct val="150000"/>
              </a:lnSpc>
              <a:defRPr/>
            </a:pPr>
            <a:r>
              <a:rPr lang="es-MX" sz="1867" dirty="0">
                <a:solidFill>
                  <a:prstClr val="black"/>
                </a:solidFill>
                <a:latin typeface="Raleway Medium" pitchFamily="2" charset="0"/>
                <a:cs typeface="Arial"/>
                <a:sym typeface="Arial"/>
              </a:rPr>
              <a:t>El mantenimiento de un SPT corresponde a un conjunto de acciones o procedimientos tendientes a preservar o restablecer un bien a un estado tal que le permita garantizar la máxima confiabilidad.</a:t>
            </a:r>
          </a:p>
          <a:p>
            <a:pPr marL="380990" indent="-380990" algn="just" defTabSz="1219170">
              <a:lnSpc>
                <a:spcPct val="150000"/>
              </a:lnSpc>
              <a:buFont typeface="Arial" panose="020B0604020202020204" pitchFamily="34" charset="0"/>
              <a:buChar char="•"/>
              <a:defRPr/>
            </a:pPr>
            <a:r>
              <a:rPr lang="es-MX" sz="1867" dirty="0">
                <a:solidFill>
                  <a:prstClr val="black"/>
                </a:solidFill>
                <a:latin typeface="Raleway Medium" pitchFamily="2" charset="0"/>
                <a:cs typeface="Arial"/>
                <a:sym typeface="Arial"/>
              </a:rPr>
              <a:t>Periódicamente se deben medir las puestas a tierra, para revisar si se mantienen las condiciones de diseño. Se recomienda una medición anual </a:t>
            </a:r>
          </a:p>
          <a:p>
            <a:pPr marL="380990" indent="-380990" algn="just" defTabSz="1219170">
              <a:lnSpc>
                <a:spcPct val="150000"/>
              </a:lnSpc>
              <a:buFont typeface="Arial" panose="020B0604020202020204" pitchFamily="34" charset="0"/>
              <a:buChar char="•"/>
              <a:defRPr/>
            </a:pPr>
            <a:r>
              <a:rPr lang="es-MX" sz="1867" dirty="0">
                <a:solidFill>
                  <a:prstClr val="black"/>
                </a:solidFill>
                <a:latin typeface="Raleway Medium" pitchFamily="2" charset="0"/>
                <a:cs typeface="Arial"/>
                <a:sym typeface="Arial"/>
              </a:rPr>
              <a:t>Adicionalmente a las mediciones, se deberán efectuar revisiones en las cámaras de inspección, realizando excavaciones para determinar el estado físico de los conductores de la malla en distintos puntos.</a:t>
            </a:r>
          </a:p>
          <a:p>
            <a:pPr marL="380990" indent="-380990" algn="just" defTabSz="1219170">
              <a:lnSpc>
                <a:spcPct val="150000"/>
              </a:lnSpc>
              <a:buFont typeface="Arial" panose="020B0604020202020204" pitchFamily="34" charset="0"/>
              <a:buChar char="•"/>
              <a:defRPr/>
            </a:pPr>
            <a:r>
              <a:rPr lang="es-MX" sz="1867" dirty="0">
                <a:solidFill>
                  <a:prstClr val="black"/>
                </a:solidFill>
                <a:latin typeface="Raleway Medium" pitchFamily="2" charset="0"/>
                <a:cs typeface="Arial"/>
                <a:sym typeface="Arial"/>
              </a:rPr>
              <a:t>Mantener siempre un plano actualizado de los sistemas de puesta a tierra.</a:t>
            </a:r>
          </a:p>
          <a:p>
            <a:pPr marL="380990" indent="-380990" algn="just" defTabSz="1219170">
              <a:lnSpc>
                <a:spcPct val="150000"/>
              </a:lnSpc>
              <a:buFont typeface="Arial" panose="020B0604020202020204" pitchFamily="34" charset="0"/>
              <a:buChar char="•"/>
              <a:defRPr/>
            </a:pPr>
            <a:r>
              <a:rPr lang="es-MX" sz="1867" dirty="0">
                <a:solidFill>
                  <a:prstClr val="black"/>
                </a:solidFill>
                <a:latin typeface="Raleway Medium" pitchFamily="2" charset="0"/>
                <a:cs typeface="Arial"/>
                <a:sym typeface="Arial"/>
              </a:rPr>
              <a:t>Si se dan las condiciones, realizar mediciones de tensión de contacto y de paso que se presenten sobre la superficie de las puestas a tierra.</a:t>
            </a:r>
          </a:p>
        </p:txBody>
      </p:sp>
      <p:pic>
        <p:nvPicPr>
          <p:cNvPr id="8" name="Imagen 7" descr="Un hombre parado en el pasto">
            <a:extLst>
              <a:ext uri="{FF2B5EF4-FFF2-40B4-BE49-F238E27FC236}">
                <a16:creationId xmlns:a16="http://schemas.microsoft.com/office/drawing/2014/main" id="{C85BD5EA-1E20-FD36-68F0-E813728020FB}"/>
              </a:ext>
            </a:extLst>
          </p:cNvPr>
          <p:cNvPicPr>
            <a:picLocks noChangeAspect="1"/>
          </p:cNvPicPr>
          <p:nvPr/>
        </p:nvPicPr>
        <p:blipFill>
          <a:blip r:embed="rId2"/>
          <a:stretch>
            <a:fillRect/>
          </a:stretch>
        </p:blipFill>
        <p:spPr>
          <a:xfrm>
            <a:off x="8459380" y="2086959"/>
            <a:ext cx="3449085" cy="2680180"/>
          </a:xfrm>
          <a:prstGeom prst="rect">
            <a:avLst/>
          </a:prstGeom>
        </p:spPr>
      </p:pic>
    </p:spTree>
    <p:extLst>
      <p:ext uri="{BB962C8B-B14F-4D97-AF65-F5344CB8AC3E}">
        <p14:creationId xmlns:p14="http://schemas.microsoft.com/office/powerpoint/2010/main" val="518771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3" name="CuadroTexto 12">
            <a:extLst>
              <a:ext uri="{FF2B5EF4-FFF2-40B4-BE49-F238E27FC236}">
                <a16:creationId xmlns:a16="http://schemas.microsoft.com/office/drawing/2014/main" id="{D537BFD8-80E1-640A-AE5E-F870898266DF}"/>
              </a:ext>
            </a:extLst>
          </p:cNvPr>
          <p:cNvSpPr txBox="1"/>
          <p:nvPr/>
        </p:nvSpPr>
        <p:spPr>
          <a:xfrm>
            <a:off x="433278" y="488303"/>
            <a:ext cx="8484781" cy="2678426"/>
          </a:xfrm>
          <a:prstGeom prst="rect">
            <a:avLst/>
          </a:prstGeom>
          <a:noFill/>
        </p:spPr>
        <p:txBody>
          <a:bodyPr wrap="square">
            <a:spAutoFit/>
          </a:bodyPr>
          <a:lstStyle/>
          <a:p>
            <a:pPr algn="just" defTabSz="1219170">
              <a:lnSpc>
                <a:spcPct val="150000"/>
              </a:lnSpc>
              <a:defRPr/>
            </a:pPr>
            <a:r>
              <a:rPr lang="es-MX" sz="1867" dirty="0">
                <a:solidFill>
                  <a:prstClr val="black"/>
                </a:solidFill>
                <a:latin typeface="Raleway Medium" pitchFamily="2" charset="0"/>
                <a:cs typeface="Arial"/>
                <a:sym typeface="Arial"/>
              </a:rPr>
              <a:t>El programa de mantenimiento debería considerar una frecuencia temporal de realización de mediciones y evaluación de los datos obtenidos para contrastar con los de diseño del proyecto y aquellos de la normativa. El programa requiere que los instrumentos utilizados estén certificados y que las empresas dispongan de los recursos necesarios para la ejecución de las tareas correspondientes.</a:t>
            </a:r>
          </a:p>
        </p:txBody>
      </p:sp>
      <p:sp>
        <p:nvSpPr>
          <p:cNvPr id="14" name="Marcador de contenido 2">
            <a:extLst>
              <a:ext uri="{FF2B5EF4-FFF2-40B4-BE49-F238E27FC236}">
                <a16:creationId xmlns:a16="http://schemas.microsoft.com/office/drawing/2014/main" id="{B53504B4-F85F-A7C4-7127-1C7840CC9DA2}"/>
              </a:ext>
            </a:extLst>
          </p:cNvPr>
          <p:cNvSpPr txBox="1">
            <a:spLocks/>
          </p:cNvSpPr>
          <p:nvPr/>
        </p:nvSpPr>
        <p:spPr>
          <a:xfrm>
            <a:off x="599048" y="3560471"/>
            <a:ext cx="8484781" cy="250574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lt2"/>
              </a:buClr>
              <a:buSzPts val="1000"/>
              <a:buFont typeface="Raleway Medium"/>
              <a:buNone/>
              <a:defRPr sz="1400" b="0" i="0" u="none" strike="noStrike" cap="none">
                <a:solidFill>
                  <a:schemeClr val="lt2"/>
                </a:solidFill>
                <a:latin typeface="Raleway Medium"/>
                <a:ea typeface="Raleway Medium"/>
                <a:cs typeface="Raleway Medium"/>
                <a:sym typeface="Raleway Medium"/>
              </a:defRPr>
            </a:lvl1pPr>
            <a:lvl2pPr marL="914400" marR="0" lvl="1" indent="-317500" algn="ctr" rtl="0">
              <a:lnSpc>
                <a:spcPct val="100000"/>
              </a:lnSpc>
              <a:spcBef>
                <a:spcPts val="0"/>
              </a:spcBef>
              <a:spcAft>
                <a:spcPts val="0"/>
              </a:spcAft>
              <a:buClr>
                <a:schemeClr val="lt2"/>
              </a:buClr>
              <a:buSzPts val="1000"/>
              <a:buFont typeface="Raleway Medium"/>
              <a:buNone/>
              <a:defRPr sz="1000" b="0" i="0" u="none" strike="noStrike" cap="none">
                <a:solidFill>
                  <a:schemeClr val="lt2"/>
                </a:solidFill>
                <a:latin typeface="Raleway Medium"/>
                <a:ea typeface="Raleway Medium"/>
                <a:cs typeface="Raleway Medium"/>
                <a:sym typeface="Raleway Medium"/>
              </a:defRPr>
            </a:lvl2pPr>
            <a:lvl3pPr marL="1371600" marR="0" lvl="2" indent="-317500" algn="ctr" rtl="0">
              <a:lnSpc>
                <a:spcPct val="100000"/>
              </a:lnSpc>
              <a:spcBef>
                <a:spcPts val="0"/>
              </a:spcBef>
              <a:spcAft>
                <a:spcPts val="0"/>
              </a:spcAft>
              <a:buClr>
                <a:schemeClr val="lt2"/>
              </a:buClr>
              <a:buSzPts val="1000"/>
              <a:buFont typeface="Raleway Medium"/>
              <a:buNone/>
              <a:defRPr sz="1000" b="0" i="0" u="none" strike="noStrike" cap="none">
                <a:solidFill>
                  <a:schemeClr val="lt2"/>
                </a:solidFill>
                <a:latin typeface="Raleway Medium"/>
                <a:ea typeface="Raleway Medium"/>
                <a:cs typeface="Raleway Medium"/>
                <a:sym typeface="Raleway Medium"/>
              </a:defRPr>
            </a:lvl3pPr>
            <a:lvl4pPr marL="1828800" marR="0" lvl="3" indent="-317500" algn="ctr" rtl="0">
              <a:lnSpc>
                <a:spcPct val="100000"/>
              </a:lnSpc>
              <a:spcBef>
                <a:spcPts val="0"/>
              </a:spcBef>
              <a:spcAft>
                <a:spcPts val="0"/>
              </a:spcAft>
              <a:buClr>
                <a:schemeClr val="lt2"/>
              </a:buClr>
              <a:buSzPts val="1000"/>
              <a:buFont typeface="Raleway Medium"/>
              <a:buNone/>
              <a:defRPr sz="1000" b="0" i="0" u="none" strike="noStrike" cap="none">
                <a:solidFill>
                  <a:schemeClr val="lt2"/>
                </a:solidFill>
                <a:latin typeface="Raleway Medium"/>
                <a:ea typeface="Raleway Medium"/>
                <a:cs typeface="Raleway Medium"/>
                <a:sym typeface="Raleway Medium"/>
              </a:defRPr>
            </a:lvl4pPr>
            <a:lvl5pPr marL="2286000" marR="0" lvl="4" indent="-317500" algn="ctr" rtl="0">
              <a:lnSpc>
                <a:spcPct val="100000"/>
              </a:lnSpc>
              <a:spcBef>
                <a:spcPts val="0"/>
              </a:spcBef>
              <a:spcAft>
                <a:spcPts val="0"/>
              </a:spcAft>
              <a:buClr>
                <a:schemeClr val="lt2"/>
              </a:buClr>
              <a:buSzPts val="1000"/>
              <a:buFont typeface="Raleway Medium"/>
              <a:buNone/>
              <a:defRPr sz="1000" b="0" i="0" u="none" strike="noStrike" cap="none">
                <a:solidFill>
                  <a:schemeClr val="lt2"/>
                </a:solidFill>
                <a:latin typeface="Raleway Medium"/>
                <a:ea typeface="Raleway Medium"/>
                <a:cs typeface="Raleway Medium"/>
                <a:sym typeface="Raleway Medium"/>
              </a:defRPr>
            </a:lvl5pPr>
            <a:lvl6pPr marL="2743200" marR="0" lvl="5" indent="-317500" algn="ctr" rtl="0">
              <a:lnSpc>
                <a:spcPct val="100000"/>
              </a:lnSpc>
              <a:spcBef>
                <a:spcPts val="0"/>
              </a:spcBef>
              <a:spcAft>
                <a:spcPts val="0"/>
              </a:spcAft>
              <a:buClr>
                <a:schemeClr val="lt2"/>
              </a:buClr>
              <a:buSzPts val="1000"/>
              <a:buFont typeface="Raleway Medium"/>
              <a:buNone/>
              <a:defRPr sz="1000" b="0" i="0" u="none" strike="noStrike" cap="none">
                <a:solidFill>
                  <a:schemeClr val="lt2"/>
                </a:solidFill>
                <a:latin typeface="Raleway Medium"/>
                <a:ea typeface="Raleway Medium"/>
                <a:cs typeface="Raleway Medium"/>
                <a:sym typeface="Raleway Medium"/>
              </a:defRPr>
            </a:lvl6pPr>
            <a:lvl7pPr marL="3200400" marR="0" lvl="6" indent="-317500" algn="ctr" rtl="0">
              <a:lnSpc>
                <a:spcPct val="100000"/>
              </a:lnSpc>
              <a:spcBef>
                <a:spcPts val="0"/>
              </a:spcBef>
              <a:spcAft>
                <a:spcPts val="0"/>
              </a:spcAft>
              <a:buClr>
                <a:schemeClr val="lt2"/>
              </a:buClr>
              <a:buSzPts val="1000"/>
              <a:buFont typeface="Raleway Medium"/>
              <a:buNone/>
              <a:defRPr sz="1000" b="0" i="0" u="none" strike="noStrike" cap="none">
                <a:solidFill>
                  <a:schemeClr val="lt2"/>
                </a:solidFill>
                <a:latin typeface="Raleway Medium"/>
                <a:ea typeface="Raleway Medium"/>
                <a:cs typeface="Raleway Medium"/>
                <a:sym typeface="Raleway Medium"/>
              </a:defRPr>
            </a:lvl7pPr>
            <a:lvl8pPr marL="3657600" marR="0" lvl="7" indent="-317500" algn="ctr" rtl="0">
              <a:lnSpc>
                <a:spcPct val="100000"/>
              </a:lnSpc>
              <a:spcBef>
                <a:spcPts val="0"/>
              </a:spcBef>
              <a:spcAft>
                <a:spcPts val="0"/>
              </a:spcAft>
              <a:buClr>
                <a:schemeClr val="lt2"/>
              </a:buClr>
              <a:buSzPts val="1000"/>
              <a:buFont typeface="Raleway Medium"/>
              <a:buNone/>
              <a:defRPr sz="1000" b="0" i="0" u="none" strike="noStrike" cap="none">
                <a:solidFill>
                  <a:schemeClr val="lt2"/>
                </a:solidFill>
                <a:latin typeface="Raleway Medium"/>
                <a:ea typeface="Raleway Medium"/>
                <a:cs typeface="Raleway Medium"/>
                <a:sym typeface="Raleway Medium"/>
              </a:defRPr>
            </a:lvl8pPr>
            <a:lvl9pPr marL="4114800" marR="0" lvl="8" indent="-317500" algn="ctr" rtl="0">
              <a:lnSpc>
                <a:spcPct val="100000"/>
              </a:lnSpc>
              <a:spcBef>
                <a:spcPts val="0"/>
              </a:spcBef>
              <a:spcAft>
                <a:spcPts val="0"/>
              </a:spcAft>
              <a:buClr>
                <a:schemeClr val="lt2"/>
              </a:buClr>
              <a:buSzPts val="1000"/>
              <a:buFont typeface="Raleway Medium"/>
              <a:buNone/>
              <a:defRPr sz="1000" b="0" i="0" u="none" strike="noStrike" cap="none">
                <a:solidFill>
                  <a:schemeClr val="lt2"/>
                </a:solidFill>
                <a:latin typeface="Raleway Medium"/>
                <a:ea typeface="Raleway Medium"/>
                <a:cs typeface="Raleway Medium"/>
                <a:sym typeface="Raleway Medium"/>
              </a:defRPr>
            </a:lvl9pPr>
          </a:lstStyle>
          <a:p>
            <a:pPr marL="0" indent="0" algn="just" defTabSz="1219170">
              <a:lnSpc>
                <a:spcPct val="150000"/>
              </a:lnSpc>
              <a:buClr>
                <a:srgbClr val="2C2C2C"/>
              </a:buClr>
              <a:defRPr/>
            </a:pPr>
            <a:r>
              <a:rPr lang="es-MX" sz="1867" kern="0" dirty="0">
                <a:solidFill>
                  <a:srgbClr val="000000"/>
                </a:solidFill>
              </a:rPr>
              <a:t>Las pruebas que deben realizarse como parte de una inspección son ensayos de:</a:t>
            </a:r>
          </a:p>
          <a:p>
            <a:pPr marL="609585" indent="-457189" algn="just" defTabSz="1219170">
              <a:lnSpc>
                <a:spcPct val="150000"/>
              </a:lnSpc>
              <a:buClr>
                <a:srgbClr val="2C2C2C"/>
              </a:buClr>
              <a:buFont typeface="Arial" panose="020B0604020202020204" pitchFamily="34" charset="0"/>
              <a:buChar char="•"/>
              <a:defRPr/>
            </a:pPr>
            <a:r>
              <a:rPr lang="es-MX" sz="1867" kern="0" dirty="0">
                <a:solidFill>
                  <a:srgbClr val="000000"/>
                </a:solidFill>
              </a:rPr>
              <a:t>Equipotencialidad</a:t>
            </a:r>
          </a:p>
          <a:p>
            <a:pPr marL="609585" indent="-457189" algn="just" defTabSz="1219170">
              <a:lnSpc>
                <a:spcPct val="150000"/>
              </a:lnSpc>
              <a:buClr>
                <a:srgbClr val="2C2C2C"/>
              </a:buClr>
              <a:buFont typeface="Arial" panose="020B0604020202020204" pitchFamily="34" charset="0"/>
              <a:buChar char="•"/>
              <a:defRPr/>
            </a:pPr>
            <a:r>
              <a:rPr lang="es-MX" sz="1867" kern="0" dirty="0">
                <a:solidFill>
                  <a:srgbClr val="000000"/>
                </a:solidFill>
              </a:rPr>
              <a:t>Medición de resistencia de puesta a tierra</a:t>
            </a:r>
          </a:p>
          <a:p>
            <a:pPr marL="609585" indent="-457189" algn="just" defTabSz="1219170">
              <a:lnSpc>
                <a:spcPct val="150000"/>
              </a:lnSpc>
              <a:buClr>
                <a:srgbClr val="2C2C2C"/>
              </a:buClr>
              <a:buFont typeface="Arial" panose="020B0604020202020204" pitchFamily="34" charset="0"/>
              <a:buChar char="•"/>
              <a:defRPr/>
            </a:pPr>
            <a:r>
              <a:rPr lang="es-MX" sz="1867" kern="0" dirty="0">
                <a:solidFill>
                  <a:srgbClr val="000000"/>
                </a:solidFill>
              </a:rPr>
              <a:t>Medición de corrientes espurias o de modo común.</a:t>
            </a:r>
          </a:p>
        </p:txBody>
      </p:sp>
      <p:pic>
        <p:nvPicPr>
          <p:cNvPr id="2050" name="Picture 2" descr="Revista ElectroIndustria -">
            <a:extLst>
              <a:ext uri="{FF2B5EF4-FFF2-40B4-BE49-F238E27FC236}">
                <a16:creationId xmlns:a16="http://schemas.microsoft.com/office/drawing/2014/main" id="{A1892DFC-FCD3-5FA0-A633-512CDD985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3909" y="4410302"/>
            <a:ext cx="3265968" cy="1828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105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4C0022C-A8B6-0EEB-D473-94EF67BB892B}"/>
              </a:ext>
            </a:extLst>
          </p:cNvPr>
          <p:cNvSpPr txBox="1">
            <a:spLocks/>
          </p:cNvSpPr>
          <p:nvPr/>
        </p:nvSpPr>
        <p:spPr>
          <a:xfrm>
            <a:off x="493823" y="500629"/>
            <a:ext cx="9302307" cy="5856743"/>
          </a:xfrm>
          <a:prstGeom prst="rect">
            <a:avLst/>
          </a:prstGeom>
        </p:spPr>
        <p:txBody>
          <a:bodyPr>
            <a:normAutofit fontScale="92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1219170">
              <a:lnSpc>
                <a:spcPct val="170000"/>
              </a:lnSpc>
              <a:defRPr/>
            </a:pPr>
            <a:r>
              <a:rPr lang="es-MX" sz="1867" kern="0" dirty="0">
                <a:latin typeface="Raleway Medium" pitchFamily="2" charset="0"/>
              </a:rPr>
              <a:t>El registro de inspección del sistema de puesta a tierra contiene la siguiente información:</a:t>
            </a:r>
          </a:p>
          <a:p>
            <a:pPr marL="380990" indent="-380990" defTabSz="1219170">
              <a:lnSpc>
                <a:spcPct val="170000"/>
              </a:lnSpc>
              <a:buFont typeface="Arial" panose="020B0604020202020204" pitchFamily="34" charset="0"/>
              <a:buChar char="•"/>
              <a:defRPr/>
            </a:pPr>
            <a:r>
              <a:rPr lang="es-MX" sz="1867" kern="0" dirty="0">
                <a:solidFill>
                  <a:srgbClr val="FDFDFD">
                    <a:lumMod val="10000"/>
                  </a:srgbClr>
                </a:solidFill>
                <a:latin typeface="Raleway Medium" pitchFamily="2" charset="0"/>
              </a:rPr>
              <a:t>Condiciones generales de los conductores del sistema.</a:t>
            </a:r>
          </a:p>
          <a:p>
            <a:pPr marL="380990" indent="-380990" defTabSz="1219170">
              <a:lnSpc>
                <a:spcPct val="170000"/>
              </a:lnSpc>
              <a:buFont typeface="Arial" panose="020B0604020202020204" pitchFamily="34" charset="0"/>
              <a:buChar char="•"/>
              <a:defRPr/>
            </a:pPr>
            <a:r>
              <a:rPr lang="es-MX" sz="1867" kern="0" dirty="0">
                <a:solidFill>
                  <a:srgbClr val="FDFDFD">
                    <a:lumMod val="10000"/>
                  </a:srgbClr>
                </a:solidFill>
                <a:latin typeface="Raleway Medium" pitchFamily="2" charset="0"/>
              </a:rPr>
              <a:t>Nivel de corrosión, si es posible.</a:t>
            </a:r>
          </a:p>
          <a:p>
            <a:pPr marL="380990" indent="-380990" defTabSz="1219170">
              <a:lnSpc>
                <a:spcPct val="170000"/>
              </a:lnSpc>
              <a:buFont typeface="Arial" panose="020B0604020202020204" pitchFamily="34" charset="0"/>
              <a:buChar char="•"/>
              <a:defRPr/>
            </a:pPr>
            <a:r>
              <a:rPr lang="es-MX" sz="1867" kern="0" dirty="0">
                <a:solidFill>
                  <a:srgbClr val="FDFDFD">
                    <a:lumMod val="10000"/>
                  </a:srgbClr>
                </a:solidFill>
                <a:latin typeface="Raleway Medium" pitchFamily="2" charset="0"/>
              </a:rPr>
              <a:t>Estado de las uniones de los conductores y componentes.</a:t>
            </a:r>
          </a:p>
          <a:p>
            <a:pPr marL="380990" indent="-380990" defTabSz="1219170">
              <a:lnSpc>
                <a:spcPct val="170000"/>
              </a:lnSpc>
              <a:buFont typeface="Arial" panose="020B0604020202020204" pitchFamily="34" charset="0"/>
              <a:buChar char="•"/>
              <a:defRPr/>
            </a:pPr>
            <a:r>
              <a:rPr lang="es-MX" sz="1867" kern="0" dirty="0">
                <a:solidFill>
                  <a:srgbClr val="FDFDFD">
                    <a:lumMod val="10000"/>
                  </a:srgbClr>
                </a:solidFill>
                <a:latin typeface="Raleway Medium" pitchFamily="2" charset="0"/>
              </a:rPr>
              <a:t>Valores de resistencia.</a:t>
            </a:r>
          </a:p>
          <a:p>
            <a:pPr marL="380990" indent="-380990" defTabSz="1219170">
              <a:lnSpc>
                <a:spcPct val="170000"/>
              </a:lnSpc>
              <a:buFont typeface="Arial" panose="020B0604020202020204" pitchFamily="34" charset="0"/>
              <a:buChar char="•"/>
              <a:defRPr/>
            </a:pPr>
            <a:r>
              <a:rPr lang="es-MX" sz="1867" kern="0" dirty="0">
                <a:solidFill>
                  <a:srgbClr val="FDFDFD">
                    <a:lumMod val="10000"/>
                  </a:srgbClr>
                </a:solidFill>
                <a:latin typeface="Raleway Medium" pitchFamily="2" charset="0"/>
              </a:rPr>
              <a:t>Desviaciones respecto de los requisitos.</a:t>
            </a:r>
          </a:p>
          <a:p>
            <a:pPr marL="380990" indent="-380990" defTabSz="1219170">
              <a:lnSpc>
                <a:spcPct val="170000"/>
              </a:lnSpc>
              <a:buFont typeface="Arial" panose="020B0604020202020204" pitchFamily="34" charset="0"/>
              <a:buChar char="•"/>
              <a:defRPr/>
            </a:pPr>
            <a:r>
              <a:rPr lang="es-MX" sz="1867" kern="0" dirty="0">
                <a:solidFill>
                  <a:srgbClr val="FDFDFD">
                    <a:lumMod val="10000"/>
                  </a:srgbClr>
                </a:solidFill>
                <a:latin typeface="Raleway Medium" pitchFamily="2" charset="0"/>
              </a:rPr>
              <a:t>Documentación de todos los cambios frente a la última inspección.</a:t>
            </a:r>
          </a:p>
          <a:p>
            <a:pPr marL="380990" indent="-380990" defTabSz="1219170">
              <a:lnSpc>
                <a:spcPct val="170000"/>
              </a:lnSpc>
              <a:buFont typeface="Arial" panose="020B0604020202020204" pitchFamily="34" charset="0"/>
              <a:buChar char="•"/>
              <a:defRPr/>
            </a:pPr>
            <a:r>
              <a:rPr lang="es-MX" sz="1867" kern="0" dirty="0">
                <a:solidFill>
                  <a:srgbClr val="FDFDFD">
                    <a:lumMod val="10000"/>
                  </a:srgbClr>
                </a:solidFill>
                <a:latin typeface="Raleway Medium" pitchFamily="2" charset="0"/>
              </a:rPr>
              <a:t>Resultados de las pruebas realizadas.</a:t>
            </a:r>
          </a:p>
          <a:p>
            <a:pPr marL="380990" indent="-380990" defTabSz="1219170">
              <a:lnSpc>
                <a:spcPct val="170000"/>
              </a:lnSpc>
              <a:buFont typeface="Arial" panose="020B0604020202020204" pitchFamily="34" charset="0"/>
              <a:buChar char="•"/>
              <a:defRPr/>
            </a:pPr>
            <a:r>
              <a:rPr lang="es-MX" sz="1867" kern="0" dirty="0">
                <a:solidFill>
                  <a:srgbClr val="FDFDFD">
                    <a:lumMod val="10000"/>
                  </a:srgbClr>
                </a:solidFill>
                <a:latin typeface="Raleway Medium" pitchFamily="2" charset="0"/>
              </a:rPr>
              <a:t>Registro fotográfico.</a:t>
            </a:r>
          </a:p>
          <a:p>
            <a:pPr marL="380990" indent="-380990" defTabSz="1219170">
              <a:lnSpc>
                <a:spcPct val="170000"/>
              </a:lnSpc>
              <a:buFont typeface="Arial" panose="020B0604020202020204" pitchFamily="34" charset="0"/>
              <a:buChar char="•"/>
              <a:defRPr/>
            </a:pPr>
            <a:r>
              <a:rPr lang="es-MX" sz="1867" kern="0" dirty="0">
                <a:solidFill>
                  <a:srgbClr val="FDFDFD">
                    <a:lumMod val="10000"/>
                  </a:srgbClr>
                </a:solidFill>
                <a:latin typeface="Raleway Medium" pitchFamily="2" charset="0"/>
              </a:rPr>
              <a:t>Rediseñar o proponer mejoras del sistema si se requieren.</a:t>
            </a:r>
          </a:p>
          <a:p>
            <a:pPr marL="380990" indent="-380990" defTabSz="1219170">
              <a:lnSpc>
                <a:spcPct val="170000"/>
              </a:lnSpc>
              <a:buFont typeface="Arial" panose="020B0604020202020204" pitchFamily="34" charset="0"/>
              <a:buChar char="•"/>
              <a:defRPr/>
            </a:pPr>
            <a:r>
              <a:rPr lang="es-MX" sz="1867" kern="0" dirty="0">
                <a:solidFill>
                  <a:srgbClr val="FDFDFD">
                    <a:lumMod val="10000"/>
                  </a:srgbClr>
                </a:solidFill>
                <a:latin typeface="Raleway Medium" pitchFamily="2" charset="0"/>
              </a:rPr>
              <a:t>Certificados de calibraciones del o los equipos utilizados para realizar la medición de la puesta a tierra</a:t>
            </a:r>
            <a:r>
              <a:rPr lang="es-MX" sz="1867" kern="0" dirty="0">
                <a:latin typeface="Raleway Medium" pitchFamily="2" charset="0"/>
              </a:rPr>
              <a:t>.</a:t>
            </a:r>
          </a:p>
        </p:txBody>
      </p:sp>
      <p:pic>
        <p:nvPicPr>
          <p:cNvPr id="2" name="Imagen 1">
            <a:extLst>
              <a:ext uri="{FF2B5EF4-FFF2-40B4-BE49-F238E27FC236}">
                <a16:creationId xmlns:a16="http://schemas.microsoft.com/office/drawing/2014/main" id="{247F427B-E2F5-1104-C752-70EBA47F1303}"/>
              </a:ext>
            </a:extLst>
          </p:cNvPr>
          <p:cNvPicPr>
            <a:picLocks noChangeAspect="1"/>
          </p:cNvPicPr>
          <p:nvPr/>
        </p:nvPicPr>
        <p:blipFill>
          <a:blip r:embed="rId2"/>
          <a:stretch>
            <a:fillRect/>
          </a:stretch>
        </p:blipFill>
        <p:spPr>
          <a:xfrm>
            <a:off x="8438263" y="1362297"/>
            <a:ext cx="3429444" cy="3429444"/>
          </a:xfrm>
          <a:prstGeom prst="rect">
            <a:avLst/>
          </a:prstGeom>
        </p:spPr>
      </p:pic>
    </p:spTree>
    <p:extLst>
      <p:ext uri="{BB962C8B-B14F-4D97-AF65-F5344CB8AC3E}">
        <p14:creationId xmlns:p14="http://schemas.microsoft.com/office/powerpoint/2010/main" val="2897098177"/>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ACE206C06735CE45B729045AF4F0FE42" ma:contentTypeVersion="12" ma:contentTypeDescription="Crear nuevo documento." ma:contentTypeScope="" ma:versionID="951495f7e97bf4c9372c37a589852c3a">
  <xsd:schema xmlns:xsd="http://www.w3.org/2001/XMLSchema" xmlns:xs="http://www.w3.org/2001/XMLSchema" xmlns:p="http://schemas.microsoft.com/office/2006/metadata/properties" xmlns:ns2="a0ba115f-11f7-4490-af8a-c36e772fd7b9" xmlns:ns3="67c05e07-6b79-45e9-a767-03d0a75a85c9" targetNamespace="http://schemas.microsoft.com/office/2006/metadata/properties" ma:root="true" ma:fieldsID="dd3625dbe791da8d12c86891a4213357" ns2:_="" ns3:_="">
    <xsd:import namespace="a0ba115f-11f7-4490-af8a-c36e772fd7b9"/>
    <xsd:import namespace="67c05e07-6b79-45e9-a767-03d0a75a85c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ba115f-11f7-4490-af8a-c36e772fd7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Etiquetas de imagen" ma:readOnly="false" ma:fieldId="{5cf76f15-5ced-4ddc-b409-7134ff3c332f}" ma:taxonomyMulti="true" ma:sspId="359c6ab4-2af0-4655-8ad4-3d56a3fab1d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c05e07-6b79-45e9-a767-03d0a75a85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b88630f-9f56-419d-8f19-4c546ce9d47a}" ma:internalName="TaxCatchAll" ma:showField="CatchAllData" ma:web="67c05e07-6b79-45e9-a767-03d0a75a85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7c05e07-6b79-45e9-a767-03d0a75a85c9" xsi:nil="true"/>
    <lcf76f155ced4ddcb4097134ff3c332f xmlns="a0ba115f-11f7-4490-af8a-c36e772fd7b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185C3E7-0FFC-4B4A-AAC7-D88272EEF261}">
  <ds:schemaRefs>
    <ds:schemaRef ds:uri="http://schemas.microsoft.com/sharepoint/v3/contenttype/forms"/>
  </ds:schemaRefs>
</ds:datastoreItem>
</file>

<file path=customXml/itemProps2.xml><?xml version="1.0" encoding="utf-8"?>
<ds:datastoreItem xmlns:ds="http://schemas.openxmlformats.org/officeDocument/2006/customXml" ds:itemID="{C1172BEA-765D-4410-973F-564BE140356E}">
  <ds:schemaRefs>
    <ds:schemaRef ds:uri="http://schemas.microsoft.com/office/2006/metadata/contentType"/>
    <ds:schemaRef ds:uri="http://schemas.microsoft.com/office/2006/metadata/properties/metaAttributes"/>
    <ds:schemaRef ds:uri="http://www.w3.org/2000/xmlns/"/>
    <ds:schemaRef ds:uri="http://www.w3.org/2001/XMLSchema"/>
    <ds:schemaRef ds:uri="a0ba115f-11f7-4490-af8a-c36e772fd7b9"/>
    <ds:schemaRef ds:uri="67c05e07-6b79-45e9-a767-03d0a75a85c9"/>
  </ds:schemaRefs>
</ds:datastoreItem>
</file>

<file path=customXml/itemProps3.xml><?xml version="1.0" encoding="utf-8"?>
<ds:datastoreItem xmlns:ds="http://schemas.openxmlformats.org/officeDocument/2006/customXml" ds:itemID="{75CFA7A6-C2C6-4580-91AB-AAAC31984762}">
  <ds:schemaRefs>
    <ds:schemaRef ds:uri="http://schemas.microsoft.com/office/2006/metadata/properties"/>
    <ds:schemaRef ds:uri="http://www.w3.org/2000/xmlns/"/>
    <ds:schemaRef ds:uri="67c05e07-6b79-45e9-a767-03d0a75a85c9"/>
    <ds:schemaRef ds:uri="http://www.w3.org/2001/XMLSchema-instance"/>
    <ds:schemaRef ds:uri="a0ba115f-11f7-4490-af8a-c36e772fd7b9"/>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Facet</Template>
  <TotalTime>261</TotalTime>
  <Words>1670</Words>
  <Application>Microsoft Office PowerPoint</Application>
  <PresentationFormat>Panorámica</PresentationFormat>
  <Paragraphs>126</Paragraphs>
  <Slides>17</Slides>
  <Notes>4</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Faceta</vt:lpstr>
      <vt:lpstr>UNIVERSIDAD TECNOLÓGICA DE TAMAULIPAS NORTE UTTN</vt:lpstr>
      <vt:lpstr>Presentación de PowerPoint</vt:lpstr>
      <vt:lpstr>GESTION DE LA ENERGIA </vt:lpstr>
      <vt:lpstr>Presentación de PowerPoint</vt:lpstr>
      <vt:lpstr>Presentación de PowerPoint</vt:lpstr>
      <vt:lpstr>Presentación de PowerPoint</vt:lpstr>
      <vt:lpstr>Presentación de PowerPoint</vt:lpstr>
      <vt:lpstr>Presentación de PowerPoint</vt:lpstr>
      <vt:lpstr>Medición de la resistencia a tierra.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TECNOLÓGICA DE TAMAULIPAS NORTE UTTN</dc:title>
  <dc:creator>David Castellanos Martínez</dc:creator>
  <cp:lastModifiedBy>Grecia Sarahi Morales Enrriquez</cp:lastModifiedBy>
  <cp:revision>17</cp:revision>
  <dcterms:created xsi:type="dcterms:W3CDTF">2024-01-27T22:20:43Z</dcterms:created>
  <dcterms:modified xsi:type="dcterms:W3CDTF">2024-09-09T17:38:52Z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0x010100ACE206C06735CE45B729045AF4F0FE42</vt:lpwstr>
  </property>
</Properties>
</file>